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94" r:id="rId3"/>
    <p:sldId id="257" r:id="rId4"/>
    <p:sldId id="259" r:id="rId5"/>
    <p:sldId id="258" r:id="rId6"/>
    <p:sldId id="271" r:id="rId7"/>
    <p:sldId id="272" r:id="rId8"/>
    <p:sldId id="273" r:id="rId9"/>
    <p:sldId id="281" r:id="rId10"/>
    <p:sldId id="277" r:id="rId11"/>
    <p:sldId id="278" r:id="rId12"/>
    <p:sldId id="292" r:id="rId13"/>
    <p:sldId id="293" r:id="rId14"/>
    <p:sldId id="284" r:id="rId15"/>
    <p:sldId id="283" r:id="rId16"/>
    <p:sldId id="282" r:id="rId17"/>
    <p:sldId id="295" r:id="rId18"/>
    <p:sldId id="296" r:id="rId19"/>
    <p:sldId id="297" r:id="rId20"/>
    <p:sldId id="285"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68360-753B-4CAB-88E2-660371C0E0AD}"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1CF327-9400-4B99-BF1E-842994D7A97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4C64E535-B7E4-44FF-930E-281C59A151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BED307-ABA7-4E8E-9904-E759D80B0C3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A79B64-F1D4-4254-B66C-D3A9E0865D1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783FF6-1942-4757-AE5F-AABC1C061AC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D8840D-6045-4583-9A33-F2ED7D7CCE1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C0E9CA-AE09-4320-B2FD-A24974FD6E9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6F8167-C392-4599-8A19-15DBDE0ADA7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794C2B-AF48-40A0-ACF4-3279EA0DC4A4}"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849C6626-7A67-43B1-B65E-257CC2544F3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3050334-80AB-4E95-867D-F386A6A3414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bc.co.uk/schools/gcsebitesize/business/marketing/marketresearchvid.s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smtClean="0"/>
              <a:t>BTEC Business Level 3</a:t>
            </a:r>
            <a:endParaRPr lang="en-GB" dirty="0"/>
          </a:p>
        </p:txBody>
      </p:sp>
      <p:sp>
        <p:nvSpPr>
          <p:cNvPr id="2051" name="Rectangle 3"/>
          <p:cNvSpPr>
            <a:spLocks noGrp="1" noChangeArrowheads="1"/>
          </p:cNvSpPr>
          <p:nvPr>
            <p:ph type="subTitle" idx="1"/>
          </p:nvPr>
        </p:nvSpPr>
        <p:spPr/>
        <p:txBody>
          <a:bodyPr/>
          <a:lstStyle/>
          <a:p>
            <a:r>
              <a:rPr lang="en-GB" dirty="0" smtClean="0"/>
              <a:t>Unit 3 Assignment 2</a:t>
            </a:r>
          </a:p>
          <a:p>
            <a:r>
              <a:rPr lang="en-GB" dirty="0" smtClean="0"/>
              <a:t>P3, P4, M2, D2</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b="1" u="sng" dirty="0"/>
              <a:t>Quantitative</a:t>
            </a:r>
          </a:p>
        </p:txBody>
      </p:sp>
      <p:sp>
        <p:nvSpPr>
          <p:cNvPr id="28675" name="Rectangle 3"/>
          <p:cNvSpPr>
            <a:spLocks noGrp="1" noChangeArrowheads="1"/>
          </p:cNvSpPr>
          <p:nvPr>
            <p:ph idx="1"/>
          </p:nvPr>
        </p:nvSpPr>
        <p:spPr/>
        <p:txBody>
          <a:bodyPr>
            <a:normAutofit lnSpcReduction="10000"/>
          </a:bodyPr>
          <a:lstStyle/>
          <a:p>
            <a:r>
              <a:rPr lang="en-GB" dirty="0"/>
              <a:t>Quantitative research produces numbers and figures such as the number or percentage of customer who use a </a:t>
            </a:r>
            <a:r>
              <a:rPr lang="en-GB" dirty="0" smtClean="0"/>
              <a:t>service.</a:t>
            </a:r>
          </a:p>
          <a:p>
            <a:endParaRPr lang="en-GB" dirty="0"/>
          </a:p>
          <a:p>
            <a:r>
              <a:rPr lang="en-GB" dirty="0"/>
              <a:t>Quantitative research can be used </a:t>
            </a:r>
            <a:r>
              <a:rPr lang="en-GB" dirty="0" smtClean="0"/>
              <a:t>to:</a:t>
            </a:r>
            <a:endParaRPr lang="en-GB" dirty="0"/>
          </a:p>
          <a:p>
            <a:pPr lvl="1"/>
            <a:r>
              <a:rPr lang="en-GB" dirty="0"/>
              <a:t>Measure products and sales week by week</a:t>
            </a:r>
          </a:p>
          <a:p>
            <a:pPr lvl="1"/>
            <a:r>
              <a:rPr lang="en-GB" dirty="0"/>
              <a:t>Track prices across a variety of retailers and brands</a:t>
            </a:r>
          </a:p>
          <a:p>
            <a:pPr lvl="1"/>
            <a:r>
              <a:rPr lang="en-GB" dirty="0"/>
              <a:t>Estimate market share of competing brands</a:t>
            </a:r>
          </a:p>
          <a:p>
            <a:pPr lvl="1"/>
            <a:r>
              <a:rPr lang="en-GB" dirty="0"/>
              <a:t>Estimate market and segment size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99592" y="260648"/>
            <a:ext cx="7772400" cy="1143000"/>
          </a:xfrm>
        </p:spPr>
        <p:txBody>
          <a:bodyPr/>
          <a:lstStyle/>
          <a:p>
            <a:r>
              <a:rPr lang="en-GB" b="1" u="sng" dirty="0"/>
              <a:t>Qualitative</a:t>
            </a:r>
            <a:r>
              <a:rPr lang="en-GB" dirty="0"/>
              <a:t> </a:t>
            </a:r>
          </a:p>
        </p:txBody>
      </p:sp>
      <p:sp>
        <p:nvSpPr>
          <p:cNvPr id="29699" name="Rectangle 3"/>
          <p:cNvSpPr>
            <a:spLocks noGrp="1" noChangeArrowheads="1"/>
          </p:cNvSpPr>
          <p:nvPr>
            <p:ph idx="1"/>
          </p:nvPr>
        </p:nvSpPr>
        <p:spPr/>
        <p:txBody>
          <a:bodyPr/>
          <a:lstStyle/>
          <a:p>
            <a:r>
              <a:rPr lang="en-GB"/>
              <a:t>Provides data on why people buy- what motivates them to buy – or their impression of products, services or advertisements.</a:t>
            </a:r>
          </a:p>
          <a:p>
            <a:r>
              <a:rPr lang="en-GB"/>
              <a:t>Qualitative research can be used to;</a:t>
            </a:r>
          </a:p>
          <a:p>
            <a:pPr lvl="1"/>
            <a:r>
              <a:rPr lang="en-GB"/>
              <a:t>Investigate consumer attitudes towards an organisation </a:t>
            </a:r>
          </a:p>
          <a:p>
            <a:pPr lvl="1"/>
            <a:r>
              <a:rPr lang="en-GB"/>
              <a:t>Ascertain consumer reactions to change in price </a:t>
            </a:r>
          </a:p>
          <a:p>
            <a:pPr lvl="1"/>
            <a:r>
              <a:rPr lang="en-GB"/>
              <a:t>Ascertain information about consumer preferences lifestyles and aspirations.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2"/>
          <a:ext cx="9144000" cy="6891457"/>
        </p:xfrm>
        <a:graphic>
          <a:graphicData uri="http://schemas.openxmlformats.org/drawingml/2006/table">
            <a:tbl>
              <a:tblPr firstRow="1" bandRow="1">
                <a:tableStyleId>{5C22544A-7EE6-4342-B048-85BDC9FD1C3A}</a:tableStyleId>
              </a:tblPr>
              <a:tblGrid>
                <a:gridCol w="4572000"/>
                <a:gridCol w="4572000"/>
              </a:tblGrid>
              <a:tr h="681958">
                <a:tc>
                  <a:txBody>
                    <a:bodyPr/>
                    <a:lstStyle/>
                    <a:p>
                      <a:pPr algn="ctr"/>
                      <a:r>
                        <a:rPr lang="en-GB" sz="3200" u="sng" dirty="0" smtClean="0"/>
                        <a:t>Quantitative</a:t>
                      </a:r>
                      <a:endParaRPr lang="en-US" sz="3200" u="sng"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u="sng" dirty="0" smtClean="0"/>
                        <a:t>Qualitative</a:t>
                      </a:r>
                      <a:endParaRPr lang="en-US" sz="3200" u="sng" dirty="0" smtClean="0"/>
                    </a:p>
                  </a:txBody>
                  <a:tcPr/>
                </a:tc>
              </a:tr>
              <a:tr h="451317">
                <a:tc>
                  <a:txBody>
                    <a:bodyPr/>
                    <a:lstStyle/>
                    <a:p>
                      <a:r>
                        <a:rPr lang="en-GB" sz="2300" dirty="0" smtClean="0"/>
                        <a:t>Objective</a:t>
                      </a:r>
                      <a:endParaRPr lang="en-US" sz="2300" dirty="0"/>
                    </a:p>
                  </a:txBody>
                  <a:tcPr/>
                </a:tc>
                <a:tc>
                  <a:txBody>
                    <a:bodyPr/>
                    <a:lstStyle/>
                    <a:p>
                      <a:pPr algn="r"/>
                      <a:r>
                        <a:rPr lang="en-GB" sz="2300" dirty="0" smtClean="0"/>
                        <a:t>Subjective</a:t>
                      </a:r>
                      <a:endParaRPr lang="en-US" sz="2300" dirty="0"/>
                    </a:p>
                  </a:txBody>
                  <a:tcPr/>
                </a:tc>
              </a:tr>
              <a:tr h="809258">
                <a:tc>
                  <a:txBody>
                    <a:bodyPr/>
                    <a:lstStyle/>
                    <a:p>
                      <a:r>
                        <a:rPr lang="en-GB" sz="2300" dirty="0" smtClean="0"/>
                        <a:t>Research questions: How Many? What percentage?</a:t>
                      </a:r>
                      <a:endParaRPr lang="en-US" sz="2300" dirty="0"/>
                    </a:p>
                  </a:txBody>
                  <a:tcPr/>
                </a:tc>
                <a:tc>
                  <a:txBody>
                    <a:bodyPr/>
                    <a:lstStyle/>
                    <a:p>
                      <a:pPr algn="r"/>
                      <a:r>
                        <a:rPr lang="en-GB" sz="2300" dirty="0" smtClean="0"/>
                        <a:t>Research</a:t>
                      </a:r>
                      <a:r>
                        <a:rPr lang="en-GB" sz="2300" baseline="0" dirty="0" smtClean="0"/>
                        <a:t> questions: What? Why?</a:t>
                      </a:r>
                      <a:endParaRPr lang="en-US" sz="2300" dirty="0"/>
                    </a:p>
                  </a:txBody>
                  <a:tcPr/>
                </a:tc>
              </a:tr>
              <a:tr h="451317">
                <a:tc>
                  <a:txBody>
                    <a:bodyPr/>
                    <a:lstStyle/>
                    <a:p>
                      <a:r>
                        <a:rPr lang="en-GB" sz="2300" dirty="0" smtClean="0"/>
                        <a:t>Tests theory</a:t>
                      </a:r>
                      <a:endParaRPr lang="en-US" sz="2300" dirty="0"/>
                    </a:p>
                  </a:txBody>
                  <a:tcPr/>
                </a:tc>
                <a:tc>
                  <a:txBody>
                    <a:bodyPr/>
                    <a:lstStyle/>
                    <a:p>
                      <a:pPr algn="r"/>
                      <a:r>
                        <a:rPr lang="en-GB" sz="2300" dirty="0" smtClean="0"/>
                        <a:t>Develops theory</a:t>
                      </a:r>
                      <a:endParaRPr lang="en-US" sz="2300" dirty="0"/>
                    </a:p>
                  </a:txBody>
                  <a:tcPr/>
                </a:tc>
              </a:tr>
              <a:tr h="451317">
                <a:tc>
                  <a:txBody>
                    <a:bodyPr/>
                    <a:lstStyle/>
                    <a:p>
                      <a:r>
                        <a:rPr lang="en-GB" sz="2300" dirty="0" smtClean="0"/>
                        <a:t>Focus is concise and narrow</a:t>
                      </a:r>
                      <a:endParaRPr lang="en-US" sz="2300" dirty="0"/>
                    </a:p>
                  </a:txBody>
                  <a:tcPr/>
                </a:tc>
                <a:tc>
                  <a:txBody>
                    <a:bodyPr/>
                    <a:lstStyle/>
                    <a:p>
                      <a:pPr algn="r"/>
                      <a:r>
                        <a:rPr lang="en-GB" sz="2300" dirty="0" smtClean="0"/>
                        <a:t>Focus is complex</a:t>
                      </a:r>
                      <a:r>
                        <a:rPr lang="en-GB" sz="2300" baseline="0" dirty="0" smtClean="0"/>
                        <a:t> and broad</a:t>
                      </a:r>
                      <a:endParaRPr lang="en-US" sz="2300" dirty="0"/>
                    </a:p>
                  </a:txBody>
                  <a:tcPr/>
                </a:tc>
              </a:tr>
              <a:tr h="451317">
                <a:tc>
                  <a:txBody>
                    <a:bodyPr/>
                    <a:lstStyle/>
                    <a:p>
                      <a:r>
                        <a:rPr lang="en-GB" sz="2300" dirty="0" smtClean="0"/>
                        <a:t>Measurable</a:t>
                      </a:r>
                      <a:endParaRPr lang="en-US" sz="2300" dirty="0"/>
                    </a:p>
                  </a:txBody>
                  <a:tcPr/>
                </a:tc>
                <a:tc>
                  <a:txBody>
                    <a:bodyPr/>
                    <a:lstStyle/>
                    <a:p>
                      <a:pPr algn="r"/>
                      <a:r>
                        <a:rPr lang="en-GB" sz="2300" dirty="0" smtClean="0"/>
                        <a:t>Interpretive</a:t>
                      </a:r>
                      <a:endParaRPr lang="en-US" sz="2300" dirty="0"/>
                    </a:p>
                  </a:txBody>
                  <a:tcPr/>
                </a:tc>
              </a:tr>
              <a:tr h="809258">
                <a:tc>
                  <a:txBody>
                    <a:bodyPr/>
                    <a:lstStyle/>
                    <a:p>
                      <a:r>
                        <a:rPr lang="en-GB" sz="2300" dirty="0" smtClean="0"/>
                        <a:t>Basic element of analysis is numbers</a:t>
                      </a:r>
                      <a:endParaRPr lang="en-US" sz="2300" dirty="0"/>
                    </a:p>
                  </a:txBody>
                  <a:tcPr/>
                </a:tc>
                <a:tc>
                  <a:txBody>
                    <a:bodyPr/>
                    <a:lstStyle/>
                    <a:p>
                      <a:pPr algn="r"/>
                      <a:r>
                        <a:rPr lang="en-GB" sz="2300" dirty="0" smtClean="0"/>
                        <a:t>Basic element of analysis is wording/ideas</a:t>
                      </a:r>
                      <a:endParaRPr lang="en-US" sz="2300" dirty="0"/>
                    </a:p>
                  </a:txBody>
                  <a:tcPr/>
                </a:tc>
              </a:tr>
              <a:tr h="809258">
                <a:tc>
                  <a:txBody>
                    <a:bodyPr/>
                    <a:lstStyle/>
                    <a:p>
                      <a:r>
                        <a:rPr lang="en-GB" sz="2300" dirty="0" smtClean="0"/>
                        <a:t>Reasoning is logical and deductive (makes conclusions)</a:t>
                      </a:r>
                      <a:endParaRPr lang="en-US" sz="2300" dirty="0"/>
                    </a:p>
                  </a:txBody>
                  <a:tcPr/>
                </a:tc>
                <a:tc>
                  <a:txBody>
                    <a:bodyPr/>
                    <a:lstStyle/>
                    <a:p>
                      <a:pPr algn="r"/>
                      <a:r>
                        <a:rPr lang="en-GB" sz="2300" dirty="0" smtClean="0"/>
                        <a:t>Reasoning is dialectic (involving opinions) and inductive (leading)</a:t>
                      </a:r>
                      <a:endParaRPr lang="en-US" sz="2300" dirty="0"/>
                    </a:p>
                  </a:txBody>
                  <a:tcPr/>
                </a:tc>
              </a:tr>
              <a:tr h="809258">
                <a:tc>
                  <a:txBody>
                    <a:bodyPr/>
                    <a:lstStyle/>
                    <a:p>
                      <a:r>
                        <a:rPr lang="en-GB" sz="2300" dirty="0" smtClean="0"/>
                        <a:t>Establishes relationships,</a:t>
                      </a:r>
                      <a:r>
                        <a:rPr lang="en-GB" sz="2300" baseline="0" dirty="0" smtClean="0"/>
                        <a:t> causation</a:t>
                      </a:r>
                      <a:endParaRPr lang="en-US" sz="2300" dirty="0"/>
                    </a:p>
                  </a:txBody>
                  <a:tcPr/>
                </a:tc>
                <a:tc>
                  <a:txBody>
                    <a:bodyPr/>
                    <a:lstStyle/>
                    <a:p>
                      <a:pPr algn="r"/>
                      <a:r>
                        <a:rPr lang="en-GB" sz="2300" dirty="0" smtClean="0"/>
                        <a:t>Describes mean</a:t>
                      </a:r>
                      <a:r>
                        <a:rPr lang="en-GB" sz="2300" baseline="0" dirty="0" smtClean="0"/>
                        <a:t>ing and discovery</a:t>
                      </a:r>
                      <a:endParaRPr lang="en-US" sz="2300" dirty="0"/>
                    </a:p>
                  </a:txBody>
                  <a:tcPr/>
                </a:tc>
              </a:tr>
              <a:tr h="1167199">
                <a:tc>
                  <a:txBody>
                    <a:bodyPr/>
                    <a:lstStyle/>
                    <a:p>
                      <a:r>
                        <a:rPr lang="en-GB" sz="2300" dirty="0" smtClean="0"/>
                        <a:t>Highly controlled setting:</a:t>
                      </a:r>
                      <a:r>
                        <a:rPr lang="en-GB" sz="2300" baseline="0" dirty="0" smtClean="0"/>
                        <a:t> experimental setting (outcome oriented)</a:t>
                      </a:r>
                      <a:endParaRPr lang="en-US" sz="2300" dirty="0"/>
                    </a:p>
                  </a:txBody>
                  <a:tcPr/>
                </a:tc>
                <a:tc>
                  <a:txBody>
                    <a:bodyPr/>
                    <a:lstStyle/>
                    <a:p>
                      <a:pPr algn="r"/>
                      <a:r>
                        <a:rPr lang="en-GB" sz="2300" dirty="0" smtClean="0"/>
                        <a:t>Flexible approach: natural setting (process orientated)</a:t>
                      </a:r>
                      <a:endParaRPr lang="en-US" sz="2300" dirty="0"/>
                    </a:p>
                  </a:txBody>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0"/>
            <a:ext cx="9001125" cy="706710"/>
          </a:xfrm>
        </p:spPr>
        <p:txBody>
          <a:bodyPr>
            <a:normAutofit fontScale="90000"/>
          </a:bodyPr>
          <a:lstStyle/>
          <a:p>
            <a:r>
              <a:rPr lang="en-GB" b="1" u="sng" dirty="0" smtClean="0"/>
              <a:t>Activity: Quantitative or qualitative</a:t>
            </a:r>
            <a:endParaRPr lang="en-US" b="1" u="sng" dirty="0" smtClean="0"/>
          </a:p>
        </p:txBody>
      </p:sp>
      <p:sp>
        <p:nvSpPr>
          <p:cNvPr id="12291" name="Content Placeholder 2"/>
          <p:cNvSpPr>
            <a:spLocks noGrp="1"/>
          </p:cNvSpPr>
          <p:nvPr>
            <p:ph idx="1"/>
          </p:nvPr>
        </p:nvSpPr>
        <p:spPr>
          <a:xfrm>
            <a:off x="0" y="620688"/>
            <a:ext cx="9144000" cy="5786437"/>
          </a:xfrm>
        </p:spPr>
        <p:txBody>
          <a:bodyPr/>
          <a:lstStyle/>
          <a:p>
            <a:pPr marL="118872" indent="0">
              <a:buNone/>
            </a:pPr>
            <a:r>
              <a:rPr lang="en-GB" dirty="0" smtClean="0"/>
              <a:t>he following statements quantitative or qualitative</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552832457"/>
              </p:ext>
            </p:extLst>
          </p:nvPr>
        </p:nvGraphicFramePr>
        <p:xfrm>
          <a:off x="34783" y="1577930"/>
          <a:ext cx="9144000" cy="5301208"/>
        </p:xfrm>
        <a:graphic>
          <a:graphicData uri="http://schemas.openxmlformats.org/drawingml/2006/table">
            <a:tbl>
              <a:tblPr firstRow="1" bandRow="1">
                <a:tableStyleId>{5C22544A-7EE6-4342-B048-85BDC9FD1C3A}</a:tableStyleId>
              </a:tblPr>
              <a:tblGrid>
                <a:gridCol w="4719484"/>
                <a:gridCol w="1652716"/>
                <a:gridCol w="1813155"/>
                <a:gridCol w="958645"/>
              </a:tblGrid>
              <a:tr h="657557">
                <a:tc>
                  <a:txBody>
                    <a:bodyPr/>
                    <a:lstStyle/>
                    <a:p>
                      <a:endParaRPr lang="en-US" dirty="0"/>
                    </a:p>
                  </a:txBody>
                  <a:tcPr/>
                </a:tc>
                <a:tc>
                  <a:txBody>
                    <a:bodyPr/>
                    <a:lstStyle/>
                    <a:p>
                      <a:r>
                        <a:rPr lang="en-GB" dirty="0" smtClean="0"/>
                        <a:t>Quantitative</a:t>
                      </a:r>
                      <a:endParaRPr lang="en-US" dirty="0"/>
                    </a:p>
                  </a:txBody>
                  <a:tcPr/>
                </a:tc>
                <a:tc>
                  <a:txBody>
                    <a:bodyPr/>
                    <a:lstStyle/>
                    <a:p>
                      <a:r>
                        <a:rPr lang="en-GB" dirty="0" smtClean="0"/>
                        <a:t>Qualitative</a:t>
                      </a:r>
                      <a:endParaRPr lang="en-US" dirty="0"/>
                    </a:p>
                  </a:txBody>
                  <a:tcPr/>
                </a:tc>
                <a:tc>
                  <a:txBody>
                    <a:bodyPr/>
                    <a:lstStyle/>
                    <a:p>
                      <a:r>
                        <a:rPr lang="en-GB" dirty="0" smtClean="0"/>
                        <a:t>Both</a:t>
                      </a:r>
                      <a:endParaRPr lang="en-US" dirty="0"/>
                    </a:p>
                  </a:txBody>
                  <a:tcPr/>
                </a:tc>
              </a:tr>
              <a:tr h="818838">
                <a:tc>
                  <a:txBody>
                    <a:bodyPr/>
                    <a:lstStyle/>
                    <a:p>
                      <a:r>
                        <a:rPr lang="en-GB" dirty="0" smtClean="0"/>
                        <a:t>Ninety-five per cent of teenagers use the internet.  </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1221177">
                <a:tc>
                  <a:txBody>
                    <a:bodyPr/>
                    <a:lstStyle/>
                    <a:p>
                      <a:r>
                        <a:rPr lang="en-GB" dirty="0" smtClean="0"/>
                        <a:t>The older generation worry about their retirement, as they perceive</a:t>
                      </a:r>
                      <a:r>
                        <a:rPr lang="en-GB" baseline="0" dirty="0" smtClean="0"/>
                        <a:t> a lower income will have a detrimental effect on their lifestyle.</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1784798">
                <a:tc>
                  <a:txBody>
                    <a:bodyPr/>
                    <a:lstStyle/>
                    <a:p>
                      <a:r>
                        <a:rPr lang="en-GB" dirty="0" smtClean="0"/>
                        <a:t>Research shows that the police believe CCTV is an</a:t>
                      </a:r>
                      <a:r>
                        <a:rPr lang="en-GB" baseline="0" dirty="0" smtClean="0"/>
                        <a:t> excellent deterrent against street crime because they find that it discourages potential criminals. Eighty-five per cent do believe it is a useful tool when used responsibly.</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8838">
                <a:tc>
                  <a:txBody>
                    <a:bodyPr/>
                    <a:lstStyle/>
                    <a:p>
                      <a:r>
                        <a:rPr lang="en-GB" dirty="0" smtClean="0"/>
                        <a:t>One in three people</a:t>
                      </a:r>
                      <a:r>
                        <a:rPr lang="en-GB" baseline="0" dirty="0" smtClean="0"/>
                        <a:t> in the UK own a pet.</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Uses of Market Research</a:t>
            </a:r>
            <a:endParaRPr lang="en-GB" b="1" u="sng" dirty="0"/>
          </a:p>
        </p:txBody>
      </p:sp>
      <p:sp>
        <p:nvSpPr>
          <p:cNvPr id="3" name="Content Placeholder 2"/>
          <p:cNvSpPr>
            <a:spLocks noGrp="1"/>
          </p:cNvSpPr>
          <p:nvPr>
            <p:ph idx="1"/>
          </p:nvPr>
        </p:nvSpPr>
        <p:spPr/>
        <p:txBody>
          <a:bodyPr/>
          <a:lstStyle/>
          <a:p>
            <a:r>
              <a:rPr lang="en-GB" dirty="0" smtClean="0"/>
              <a:t>Market Research can be used for a variety of reasons, the business will decide on the most appropriate method of research based upon the information they wish to find out. </a:t>
            </a:r>
          </a:p>
          <a:p>
            <a:r>
              <a:rPr lang="en-GB" dirty="0" smtClean="0"/>
              <a:t>Research can;</a:t>
            </a:r>
          </a:p>
          <a:p>
            <a:pPr lvl="1"/>
            <a:r>
              <a:rPr lang="en-GB" dirty="0" smtClean="0"/>
              <a:t>Effectively measure progress</a:t>
            </a:r>
          </a:p>
          <a:p>
            <a:pPr lvl="1"/>
            <a:r>
              <a:rPr lang="en-GB" dirty="0" smtClean="0"/>
              <a:t>Measure the awareness of a product</a:t>
            </a:r>
          </a:p>
          <a:p>
            <a:pPr lvl="1"/>
            <a:r>
              <a:rPr lang="en-GB" dirty="0" smtClean="0"/>
              <a:t>Inform marketing for the future</a:t>
            </a:r>
          </a:p>
          <a:p>
            <a:pPr lvl="1"/>
            <a:r>
              <a:rPr lang="en-GB" dirty="0" smtClean="0"/>
              <a:t>Identify strong or weak sales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Limitations of market research </a:t>
            </a:r>
            <a:endParaRPr lang="en-GB" b="1" u="sng" dirty="0"/>
          </a:p>
        </p:txBody>
      </p:sp>
      <p:sp>
        <p:nvSpPr>
          <p:cNvPr id="3" name="Content Placeholder 2"/>
          <p:cNvSpPr>
            <a:spLocks noGrp="1"/>
          </p:cNvSpPr>
          <p:nvPr>
            <p:ph idx="1"/>
          </p:nvPr>
        </p:nvSpPr>
        <p:spPr/>
        <p:txBody>
          <a:bodyPr/>
          <a:lstStyle/>
          <a:p>
            <a:r>
              <a:rPr lang="en-GB" dirty="0" smtClean="0"/>
              <a:t>Cost - will it be cost effective?</a:t>
            </a:r>
          </a:p>
          <a:p>
            <a:endParaRPr lang="en-GB" dirty="0" smtClean="0"/>
          </a:p>
          <a:p>
            <a:r>
              <a:rPr lang="en-GB" dirty="0" smtClean="0"/>
              <a:t>Effectiveness - is it the most appropriate method? </a:t>
            </a:r>
          </a:p>
          <a:p>
            <a:endParaRPr lang="en-GB" dirty="0" smtClean="0"/>
          </a:p>
          <a:p>
            <a:r>
              <a:rPr lang="en-GB" dirty="0" smtClean="0"/>
              <a:t>Validity – was a large enough sample taken?</a:t>
            </a:r>
          </a:p>
          <a:p>
            <a:endParaRPr lang="en-GB" dirty="0" smtClean="0"/>
          </a:p>
          <a:p>
            <a:r>
              <a:rPr lang="en-GB" dirty="0" smtClean="0"/>
              <a:t>Reliability – was the research conducted in similar conditions?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P3- M2- Task</a:t>
            </a:r>
            <a:endParaRPr lang="en-GB" b="1" u="sng" dirty="0"/>
          </a:p>
        </p:txBody>
      </p:sp>
      <p:sp>
        <p:nvSpPr>
          <p:cNvPr id="3" name="Content Placeholder 2"/>
          <p:cNvSpPr>
            <a:spLocks noGrp="1"/>
          </p:cNvSpPr>
          <p:nvPr>
            <p:ph idx="1"/>
          </p:nvPr>
        </p:nvSpPr>
        <p:spPr>
          <a:xfrm>
            <a:off x="611560" y="1556792"/>
            <a:ext cx="8532440" cy="5112568"/>
          </a:xfrm>
        </p:spPr>
        <p:txBody>
          <a:bodyPr>
            <a:normAutofit lnSpcReduction="10000"/>
          </a:bodyPr>
          <a:lstStyle/>
          <a:p>
            <a:r>
              <a:rPr lang="en-GB" sz="1800" dirty="0" smtClean="0">
                <a:solidFill>
                  <a:schemeClr val="tx1"/>
                </a:solidFill>
                <a:latin typeface="+mn-lt"/>
                <a:ea typeface="+mn-ea"/>
                <a:cs typeface="+mn-cs"/>
              </a:rPr>
              <a:t>Introduction- what is market research? </a:t>
            </a:r>
          </a:p>
          <a:p>
            <a:endParaRPr lang="en-GB" sz="1800" dirty="0" smtClean="0">
              <a:solidFill>
                <a:schemeClr val="tx1"/>
              </a:solidFill>
              <a:latin typeface="+mn-lt"/>
              <a:ea typeface="+mn-ea"/>
              <a:cs typeface="+mn-cs"/>
            </a:endParaRPr>
          </a:p>
          <a:p>
            <a:endParaRPr lang="en-GB" sz="1800" dirty="0" smtClean="0"/>
          </a:p>
          <a:p>
            <a:r>
              <a:rPr lang="en-GB" sz="1800" dirty="0" smtClean="0">
                <a:solidFill>
                  <a:schemeClr val="tx1"/>
                </a:solidFill>
                <a:latin typeface="+mn-lt"/>
                <a:ea typeface="+mn-ea"/>
                <a:cs typeface="+mn-cs"/>
              </a:rPr>
              <a:t>Describe </a:t>
            </a:r>
            <a:r>
              <a:rPr lang="en-GB" sz="1800" dirty="0">
                <a:solidFill>
                  <a:schemeClr val="tx1"/>
                </a:solidFill>
                <a:latin typeface="+mn-lt"/>
                <a:ea typeface="+mn-ea"/>
                <a:cs typeface="+mn-cs"/>
              </a:rPr>
              <a:t>the </a:t>
            </a:r>
            <a:r>
              <a:rPr lang="en-GB" sz="1800" dirty="0" smtClean="0">
                <a:solidFill>
                  <a:schemeClr val="tx1"/>
                </a:solidFill>
                <a:latin typeface="+mn-lt"/>
                <a:ea typeface="+mn-ea"/>
                <a:cs typeface="+mn-cs"/>
              </a:rPr>
              <a:t>following key terms: </a:t>
            </a:r>
            <a:r>
              <a:rPr lang="en-GB" sz="1800" dirty="0">
                <a:solidFill>
                  <a:schemeClr val="tx1"/>
                </a:solidFill>
                <a:latin typeface="+mn-lt"/>
                <a:ea typeface="+mn-ea"/>
                <a:cs typeface="+mn-cs"/>
              </a:rPr>
              <a:t>primary </a:t>
            </a:r>
            <a:r>
              <a:rPr lang="en-GB" sz="1800" dirty="0" smtClean="0">
                <a:solidFill>
                  <a:schemeClr val="tx1"/>
                </a:solidFill>
                <a:latin typeface="+mn-lt"/>
                <a:ea typeface="+mn-ea"/>
                <a:cs typeface="+mn-cs"/>
              </a:rPr>
              <a:t>research (give examples), </a:t>
            </a:r>
            <a:r>
              <a:rPr lang="en-GB" sz="1800" dirty="0">
                <a:solidFill>
                  <a:schemeClr val="tx1"/>
                </a:solidFill>
                <a:latin typeface="+mn-lt"/>
                <a:ea typeface="+mn-ea"/>
                <a:cs typeface="+mn-cs"/>
              </a:rPr>
              <a:t>secondary </a:t>
            </a:r>
            <a:r>
              <a:rPr lang="en-GB" sz="1800" dirty="0" smtClean="0">
                <a:solidFill>
                  <a:schemeClr val="tx1"/>
                </a:solidFill>
                <a:latin typeface="+mn-lt"/>
                <a:ea typeface="+mn-ea"/>
                <a:cs typeface="+mn-cs"/>
              </a:rPr>
              <a:t>research (give examples) , </a:t>
            </a:r>
            <a:r>
              <a:rPr lang="en-GB" sz="1800" dirty="0">
                <a:solidFill>
                  <a:schemeClr val="tx1"/>
                </a:solidFill>
                <a:latin typeface="+mn-lt"/>
                <a:ea typeface="+mn-ea"/>
                <a:cs typeface="+mn-cs"/>
              </a:rPr>
              <a:t>quantitative data, qualitative data. </a:t>
            </a:r>
            <a:endParaRPr lang="en-GB" sz="1800" dirty="0" smtClean="0">
              <a:solidFill>
                <a:schemeClr val="tx1"/>
              </a:solidFill>
              <a:latin typeface="+mn-lt"/>
              <a:ea typeface="+mn-ea"/>
              <a:cs typeface="+mn-cs"/>
            </a:endParaRPr>
          </a:p>
          <a:p>
            <a:endParaRPr lang="en-GB" sz="1800" dirty="0" smtClean="0"/>
          </a:p>
          <a:p>
            <a:r>
              <a:rPr lang="en-GB" sz="1800" dirty="0" smtClean="0">
                <a:solidFill>
                  <a:schemeClr val="tx1"/>
                </a:solidFill>
                <a:latin typeface="+mn-lt"/>
                <a:ea typeface="+mn-ea"/>
                <a:cs typeface="+mn-cs"/>
              </a:rPr>
              <a:t>Choose from one of the case studies- JD sport, </a:t>
            </a:r>
            <a:r>
              <a:rPr lang="en-GB" sz="1800" dirty="0" err="1" smtClean="0">
                <a:solidFill>
                  <a:schemeClr val="tx1"/>
                </a:solidFill>
                <a:latin typeface="+mn-lt"/>
                <a:ea typeface="+mn-ea"/>
                <a:cs typeface="+mn-cs"/>
              </a:rPr>
              <a:t>Kelloggs</a:t>
            </a:r>
            <a:r>
              <a:rPr lang="en-GB" sz="1800" dirty="0" smtClean="0">
                <a:solidFill>
                  <a:schemeClr val="tx1"/>
                </a:solidFill>
                <a:latin typeface="+mn-lt"/>
                <a:ea typeface="+mn-ea"/>
                <a:cs typeface="+mn-cs"/>
              </a:rPr>
              <a:t>,, Tesco (on the shared area) </a:t>
            </a:r>
            <a:endParaRPr lang="en-GB" sz="1800" dirty="0">
              <a:solidFill>
                <a:schemeClr val="tx1"/>
              </a:solidFill>
              <a:latin typeface="+mn-lt"/>
              <a:ea typeface="+mn-ea"/>
              <a:cs typeface="+mn-cs"/>
            </a:endParaRPr>
          </a:p>
          <a:p>
            <a:pPr>
              <a:buNone/>
            </a:pPr>
            <a:endParaRPr lang="en-GB" sz="1800" dirty="0">
              <a:solidFill>
                <a:schemeClr val="tx1"/>
              </a:solidFill>
              <a:latin typeface="+mn-lt"/>
              <a:ea typeface="+mn-ea"/>
              <a:cs typeface="+mn-cs"/>
            </a:endParaRPr>
          </a:p>
          <a:p>
            <a:r>
              <a:rPr lang="en-GB" sz="1800" dirty="0">
                <a:solidFill>
                  <a:schemeClr val="tx1"/>
                </a:solidFill>
                <a:latin typeface="+mn-lt"/>
                <a:ea typeface="+mn-ea"/>
                <a:cs typeface="+mn-cs"/>
              </a:rPr>
              <a:t>Describe the methods of market research that your chosen business </a:t>
            </a:r>
            <a:r>
              <a:rPr lang="en-GB" sz="1800" dirty="0" smtClean="0">
                <a:solidFill>
                  <a:schemeClr val="tx1"/>
                </a:solidFill>
                <a:latin typeface="+mn-lt"/>
                <a:ea typeface="+mn-ea"/>
                <a:cs typeface="+mn-cs"/>
              </a:rPr>
              <a:t>uses, what they use it for and the advantages </a:t>
            </a:r>
            <a:r>
              <a:rPr lang="en-GB" sz="1800" dirty="0">
                <a:solidFill>
                  <a:schemeClr val="tx1"/>
                </a:solidFill>
                <a:latin typeface="+mn-lt"/>
                <a:ea typeface="+mn-ea"/>
                <a:cs typeface="+mn-cs"/>
              </a:rPr>
              <a:t>and limitations of </a:t>
            </a:r>
            <a:r>
              <a:rPr lang="en-GB" sz="1800" dirty="0" smtClean="0">
                <a:solidFill>
                  <a:schemeClr val="tx1"/>
                </a:solidFill>
                <a:latin typeface="+mn-lt"/>
                <a:ea typeface="+mn-ea"/>
                <a:cs typeface="+mn-cs"/>
              </a:rPr>
              <a:t>these methods.  (use the table on the next slide)</a:t>
            </a:r>
            <a:endParaRPr lang="en-GB" sz="1800" dirty="0">
              <a:solidFill>
                <a:schemeClr val="tx1"/>
              </a:solidFill>
              <a:latin typeface="+mn-lt"/>
              <a:ea typeface="+mn-ea"/>
              <a:cs typeface="+mn-cs"/>
            </a:endParaRPr>
          </a:p>
          <a:p>
            <a:endParaRPr lang="en-GB" sz="1800" dirty="0" smtClean="0"/>
          </a:p>
          <a:p>
            <a:r>
              <a:rPr lang="en-GB" sz="1800" dirty="0" smtClean="0">
                <a:solidFill>
                  <a:schemeClr val="tx1"/>
                </a:solidFill>
                <a:latin typeface="+mn-lt"/>
                <a:ea typeface="+mn-ea"/>
                <a:cs typeface="+mn-cs"/>
              </a:rPr>
              <a:t>Explain </a:t>
            </a:r>
            <a:r>
              <a:rPr lang="en-GB" sz="1800" dirty="0">
                <a:solidFill>
                  <a:schemeClr val="tx1"/>
                </a:solidFill>
                <a:latin typeface="+mn-lt"/>
                <a:ea typeface="+mn-ea"/>
                <a:cs typeface="+mn-cs"/>
              </a:rPr>
              <a:t>how the methods chosen help the business to plan their development. e.g. McDonalds use sales figures  (primary research) to identify trends in products sold, this can then help the business to develop the product or decide when to advertise. </a:t>
            </a:r>
            <a:endParaRPr lang="en-GB" sz="1800" dirty="0" smtClean="0">
              <a:solidFill>
                <a:schemeClr val="tx1"/>
              </a:solidFill>
              <a:latin typeface="+mn-lt"/>
              <a:ea typeface="+mn-ea"/>
              <a:cs typeface="+mn-cs"/>
            </a:endParaRPr>
          </a:p>
          <a:p>
            <a:endParaRPr lang="en-GB" sz="1800" dirty="0" smtClean="0"/>
          </a:p>
          <a:p>
            <a:r>
              <a:rPr lang="en-GB" sz="1800" dirty="0" smtClean="0">
                <a:solidFill>
                  <a:schemeClr val="tx1"/>
                </a:solidFill>
                <a:latin typeface="+mn-lt"/>
                <a:ea typeface="+mn-ea"/>
                <a:cs typeface="+mn-cs"/>
              </a:rPr>
              <a:t>E.g</a:t>
            </a:r>
            <a:r>
              <a:rPr lang="en-GB" sz="1800" dirty="0">
                <a:solidFill>
                  <a:schemeClr val="tx1"/>
                </a:solidFill>
                <a:latin typeface="+mn-lt"/>
                <a:ea typeface="+mn-ea"/>
                <a:cs typeface="+mn-cs"/>
              </a:rPr>
              <a:t>. </a:t>
            </a:r>
            <a:r>
              <a:rPr lang="en-GB" sz="1800" dirty="0" err="1">
                <a:solidFill>
                  <a:schemeClr val="tx1"/>
                </a:solidFill>
                <a:latin typeface="+mn-lt"/>
                <a:ea typeface="+mn-ea"/>
                <a:cs typeface="+mn-cs"/>
              </a:rPr>
              <a:t>McFlurrys</a:t>
            </a:r>
            <a:r>
              <a:rPr lang="en-GB" sz="1800" dirty="0">
                <a:solidFill>
                  <a:schemeClr val="tx1"/>
                </a:solidFill>
                <a:latin typeface="+mn-lt"/>
                <a:ea typeface="+mn-ea"/>
                <a:cs typeface="+mn-cs"/>
              </a:rPr>
              <a:t> sell more in the summer therefore McDonalds should focus their advertising fro </a:t>
            </a:r>
            <a:r>
              <a:rPr lang="en-GB" sz="1800" dirty="0" err="1">
                <a:solidFill>
                  <a:schemeClr val="tx1"/>
                </a:solidFill>
                <a:latin typeface="+mn-lt"/>
                <a:ea typeface="+mn-ea"/>
                <a:cs typeface="+mn-cs"/>
              </a:rPr>
              <a:t>McFlurrys</a:t>
            </a:r>
            <a:r>
              <a:rPr lang="en-GB" sz="1800" dirty="0">
                <a:solidFill>
                  <a:schemeClr val="tx1"/>
                </a:solidFill>
                <a:latin typeface="+mn-lt"/>
                <a:ea typeface="+mn-ea"/>
                <a:cs typeface="+mn-cs"/>
              </a:rPr>
              <a:t> in the summer. </a:t>
            </a:r>
          </a:p>
          <a:p>
            <a:pPr>
              <a:buNone/>
            </a:pPr>
            <a:r>
              <a:rPr lang="en-GB" sz="1800" dirty="0" smtClean="0">
                <a:solidFill>
                  <a:schemeClr val="tx1"/>
                </a:solidFill>
                <a:latin typeface="+mn-lt"/>
                <a:ea typeface="+mn-ea"/>
                <a:cs typeface="+mn-cs"/>
              </a:rPr>
              <a:t> </a:t>
            </a:r>
            <a:endParaRPr lang="en-GB" sz="18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to="" calcmode="lin" valueType="num">
                                      <p:cBhvr>
                                        <p:cTn id="7" dur="1" fill="hold"/>
                                        <p:tgtEl>
                                          <p:spTgt spid="3">
                                            <p:txEl>
                                              <p:pRg st="3" end="3"/>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to="" calcmode="lin" valueType="num">
                                      <p:cBhvr>
                                        <p:cTn id="17" dur="1" fill="hold"/>
                                        <p:tgtEl>
                                          <p:spTgt spid="3">
                                            <p:txEl>
                                              <p:pRg st="5" end="5"/>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 to="" calcmode="lin" valueType="num">
                                      <p:cBhvr>
                                        <p:cTn id="22" dur="1" fill="hold"/>
                                        <p:tgtEl>
                                          <p:spTgt spid="3">
                                            <p:txEl>
                                              <p:pRg st="7" end="7"/>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to="" calcmode="lin" valueType="num">
                                      <p:cBhvr>
                                        <p:cTn id="27" dur="1" fill="hold"/>
                                        <p:tgtEl>
                                          <p:spTgt spid="3">
                                            <p:txEl>
                                              <p:pRg st="9" end="9"/>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 to="" calcmode="lin" valueType="num">
                                      <p:cBhvr>
                                        <p:cTn id="32" dur="1" fill="hold"/>
                                        <p:tgtEl>
                                          <p:spTgt spid="3">
                                            <p:txEl>
                                              <p:pRg st="11" end="11"/>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to="" calcmode="lin" valueType="num">
                                      <p:cBhvr>
                                        <p:cTn id="37"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JD Sport Market Research </a:t>
            </a:r>
            <a:endParaRPr lang="en-GB" dirty="0"/>
          </a:p>
        </p:txBody>
      </p:sp>
      <p:graphicFrame>
        <p:nvGraphicFramePr>
          <p:cNvPr id="4" name="Content Placeholder 3"/>
          <p:cNvGraphicFramePr>
            <a:graphicFrameLocks noGrp="1"/>
          </p:cNvGraphicFramePr>
          <p:nvPr>
            <p:ph idx="1"/>
          </p:nvPr>
        </p:nvGraphicFramePr>
        <p:xfrm>
          <a:off x="0" y="1479997"/>
          <a:ext cx="9144000" cy="5378003"/>
        </p:xfrm>
        <a:graphic>
          <a:graphicData uri="http://schemas.openxmlformats.org/drawingml/2006/table">
            <a:tbl>
              <a:tblPr firstRow="1" bandRow="1">
                <a:tableStyleId>{5C22544A-7EE6-4342-B048-85BDC9FD1C3A}</a:tableStyleId>
              </a:tblPr>
              <a:tblGrid>
                <a:gridCol w="2091724"/>
                <a:gridCol w="2480276"/>
                <a:gridCol w="2880320"/>
                <a:gridCol w="1691680"/>
              </a:tblGrid>
              <a:tr h="310325">
                <a:tc>
                  <a:txBody>
                    <a:bodyPr/>
                    <a:lstStyle/>
                    <a:p>
                      <a:r>
                        <a:rPr lang="en-GB" sz="1600" dirty="0" smtClean="0"/>
                        <a:t>Method and use</a:t>
                      </a:r>
                      <a:endParaRPr lang="en-GB" sz="1600" dirty="0"/>
                    </a:p>
                  </a:txBody>
                  <a:tcPr/>
                </a:tc>
                <a:tc>
                  <a:txBody>
                    <a:bodyPr/>
                    <a:lstStyle/>
                    <a:p>
                      <a:r>
                        <a:rPr lang="en-GB" sz="1600" dirty="0" smtClean="0"/>
                        <a:t>Primary/Secondary</a:t>
                      </a:r>
                      <a:endParaRPr lang="en-GB" sz="1600" dirty="0"/>
                    </a:p>
                  </a:txBody>
                  <a:tcPr/>
                </a:tc>
                <a:tc>
                  <a:txBody>
                    <a:bodyPr/>
                    <a:lstStyle/>
                    <a:p>
                      <a:r>
                        <a:rPr lang="en-GB" sz="1600" dirty="0" smtClean="0"/>
                        <a:t>Qualitative/Quantitative</a:t>
                      </a:r>
                      <a:endParaRPr lang="en-GB" sz="1600" dirty="0"/>
                    </a:p>
                  </a:txBody>
                  <a:tcPr/>
                </a:tc>
                <a:tc>
                  <a:txBody>
                    <a:bodyPr/>
                    <a:lstStyle/>
                    <a:p>
                      <a:r>
                        <a:rPr lang="en-GB" sz="1600" dirty="0" smtClean="0"/>
                        <a:t>Limitations</a:t>
                      </a:r>
                      <a:r>
                        <a:rPr lang="en-GB" sz="1600" baseline="0" dirty="0" smtClean="0"/>
                        <a:t> </a:t>
                      </a:r>
                      <a:endParaRPr lang="en-GB" sz="1600" dirty="0"/>
                    </a:p>
                  </a:txBody>
                  <a:tcPr/>
                </a:tc>
              </a:tr>
              <a:tr h="536015">
                <a:tc>
                  <a:txBody>
                    <a:bodyPr/>
                    <a:lstStyle/>
                    <a:p>
                      <a:r>
                        <a:rPr lang="en-GB" sz="1600" dirty="0" smtClean="0"/>
                        <a:t>Exit Surveys</a:t>
                      </a:r>
                    </a:p>
                    <a:p>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536015">
                <a:tc>
                  <a:txBody>
                    <a:bodyPr/>
                    <a:lstStyle/>
                    <a:p>
                      <a:r>
                        <a:rPr lang="en-GB" sz="1600" dirty="0" smtClean="0"/>
                        <a:t>Shopping Bag</a:t>
                      </a:r>
                    </a:p>
                    <a:p>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671053">
                <a:tc>
                  <a:txBody>
                    <a:bodyPr/>
                    <a:lstStyle/>
                    <a:p>
                      <a:r>
                        <a:rPr lang="en-GB" sz="1600" dirty="0" smtClean="0"/>
                        <a:t>On-site field research</a:t>
                      </a:r>
                    </a:p>
                    <a:p>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536015">
                <a:tc>
                  <a:txBody>
                    <a:bodyPr/>
                    <a:lstStyle/>
                    <a:p>
                      <a:r>
                        <a:rPr lang="en-GB" sz="1600" dirty="0" smtClean="0"/>
                        <a:t>Focus Groups</a:t>
                      </a:r>
                    </a:p>
                    <a:p>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536015">
                <a:tc>
                  <a:txBody>
                    <a:bodyPr/>
                    <a:lstStyle/>
                    <a:p>
                      <a:r>
                        <a:rPr lang="en-GB" sz="1600" dirty="0" smtClean="0"/>
                        <a:t>Depth Interviews </a:t>
                      </a:r>
                    </a:p>
                    <a:p>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310325">
                <a:tc>
                  <a:txBody>
                    <a:bodyPr/>
                    <a:lstStyle/>
                    <a:p>
                      <a:endParaRPr lang="en-GB" sz="1600"/>
                    </a:p>
                  </a:txBody>
                  <a:tcPr/>
                </a:tc>
                <a:tc>
                  <a:txBody>
                    <a:bodyPr/>
                    <a:lstStyle/>
                    <a:p>
                      <a:endParaRPr lang="en-GB" sz="1600"/>
                    </a:p>
                  </a:txBody>
                  <a:tcPr/>
                </a:tc>
                <a:tc>
                  <a:txBody>
                    <a:bodyPr/>
                    <a:lstStyle/>
                    <a:p>
                      <a:endParaRPr lang="en-GB" sz="1600"/>
                    </a:p>
                  </a:txBody>
                  <a:tcPr/>
                </a:tc>
                <a:tc>
                  <a:txBody>
                    <a:bodyPr/>
                    <a:lstStyle/>
                    <a:p>
                      <a:endParaRPr lang="en-GB" sz="1600"/>
                    </a:p>
                  </a:txBody>
                  <a:tcPr/>
                </a:tc>
              </a:tr>
              <a:tr h="469737">
                <a:tc>
                  <a:txBody>
                    <a:bodyPr/>
                    <a:lstStyle/>
                    <a:p>
                      <a:r>
                        <a:rPr lang="en-GB" sz="1600" dirty="0" smtClean="0"/>
                        <a:t>Government</a:t>
                      </a:r>
                      <a:r>
                        <a:rPr lang="en-GB" sz="1600" baseline="0" dirty="0" smtClean="0"/>
                        <a:t> Census</a:t>
                      </a:r>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r>
              <a:tr h="536015">
                <a:tc>
                  <a:txBody>
                    <a:bodyPr/>
                    <a:lstStyle/>
                    <a:p>
                      <a:r>
                        <a:rPr lang="en-GB" sz="1600" dirty="0" smtClean="0"/>
                        <a:t>Geo-demographic data</a:t>
                      </a:r>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r>
              <a:tr h="671053">
                <a:tc>
                  <a:txBody>
                    <a:bodyPr/>
                    <a:lstStyle/>
                    <a:p>
                      <a:r>
                        <a:rPr lang="en-GB" sz="1600" dirty="0" smtClean="0"/>
                        <a:t>Commercial market research reports </a:t>
                      </a:r>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Kelloggs</a:t>
            </a:r>
            <a:r>
              <a:rPr lang="en-GB" dirty="0" smtClean="0"/>
              <a:t> Market Research </a:t>
            </a:r>
            <a:endParaRPr lang="en-GB" dirty="0"/>
          </a:p>
        </p:txBody>
      </p:sp>
      <p:sp>
        <p:nvSpPr>
          <p:cNvPr id="5" name="Content Placeholder 4"/>
          <p:cNvSpPr>
            <a:spLocks noGrp="1"/>
          </p:cNvSpPr>
          <p:nvPr>
            <p:ph idx="1"/>
          </p:nvPr>
        </p:nvSpPr>
        <p:spPr/>
        <p:txBody>
          <a:bodyPr/>
          <a:lstStyle/>
          <a:p>
            <a:endParaRPr lang="en-GB"/>
          </a:p>
        </p:txBody>
      </p:sp>
      <p:graphicFrame>
        <p:nvGraphicFramePr>
          <p:cNvPr id="6" name="Content Placeholder 3"/>
          <p:cNvGraphicFramePr>
            <a:graphicFrameLocks/>
          </p:cNvGraphicFramePr>
          <p:nvPr/>
        </p:nvGraphicFramePr>
        <p:xfrm>
          <a:off x="0" y="1479997"/>
          <a:ext cx="9144000" cy="3219989"/>
        </p:xfrm>
        <a:graphic>
          <a:graphicData uri="http://schemas.openxmlformats.org/drawingml/2006/table">
            <a:tbl>
              <a:tblPr firstRow="1" bandRow="1">
                <a:tableStyleId>{5C22544A-7EE6-4342-B048-85BDC9FD1C3A}</a:tableStyleId>
              </a:tblPr>
              <a:tblGrid>
                <a:gridCol w="2091724"/>
                <a:gridCol w="2480276"/>
                <a:gridCol w="2880320"/>
                <a:gridCol w="1691680"/>
              </a:tblGrid>
              <a:tr h="310325">
                <a:tc>
                  <a:txBody>
                    <a:bodyPr/>
                    <a:lstStyle/>
                    <a:p>
                      <a:r>
                        <a:rPr lang="en-GB" sz="1600" dirty="0" smtClean="0"/>
                        <a:t>Method and use</a:t>
                      </a:r>
                      <a:endParaRPr lang="en-GB" sz="1600" dirty="0"/>
                    </a:p>
                  </a:txBody>
                  <a:tcPr/>
                </a:tc>
                <a:tc>
                  <a:txBody>
                    <a:bodyPr/>
                    <a:lstStyle/>
                    <a:p>
                      <a:r>
                        <a:rPr lang="en-GB" sz="1600" dirty="0" smtClean="0"/>
                        <a:t>Primary/Secondary</a:t>
                      </a:r>
                      <a:endParaRPr lang="en-GB" sz="1600" dirty="0"/>
                    </a:p>
                  </a:txBody>
                  <a:tcPr/>
                </a:tc>
                <a:tc>
                  <a:txBody>
                    <a:bodyPr/>
                    <a:lstStyle/>
                    <a:p>
                      <a:r>
                        <a:rPr lang="en-GB" sz="1600" dirty="0" smtClean="0"/>
                        <a:t>Qualitative/Quantitative</a:t>
                      </a:r>
                      <a:endParaRPr lang="en-GB" sz="1600" dirty="0"/>
                    </a:p>
                  </a:txBody>
                  <a:tcPr/>
                </a:tc>
                <a:tc>
                  <a:txBody>
                    <a:bodyPr/>
                    <a:lstStyle/>
                    <a:p>
                      <a:r>
                        <a:rPr lang="en-GB" sz="1600" dirty="0" smtClean="0"/>
                        <a:t>Limitations</a:t>
                      </a:r>
                      <a:r>
                        <a:rPr lang="en-GB" sz="1600" baseline="0" dirty="0" smtClean="0"/>
                        <a:t> </a:t>
                      </a:r>
                      <a:endParaRPr lang="en-GB" sz="1600" dirty="0"/>
                    </a:p>
                  </a:txBody>
                  <a:tcPr/>
                </a:tc>
              </a:tr>
              <a:tr h="605611">
                <a:tc>
                  <a:txBody>
                    <a:bodyPr/>
                    <a:lstStyle/>
                    <a:p>
                      <a:r>
                        <a:rPr lang="en-GB" sz="1600" dirty="0" err="1" smtClean="0"/>
                        <a:t>Mintel</a:t>
                      </a:r>
                      <a:r>
                        <a:rPr lang="en-GB" sz="1600" dirty="0" smtClean="0"/>
                        <a:t> and </a:t>
                      </a:r>
                      <a:r>
                        <a:rPr lang="en-GB" sz="1600" dirty="0" err="1" smtClean="0"/>
                        <a:t>Datamonitor</a:t>
                      </a:r>
                      <a:r>
                        <a:rPr lang="en-GB" sz="1600" dirty="0" smtClean="0"/>
                        <a:t> (S1)</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536015">
                <a:tc>
                  <a:txBody>
                    <a:bodyPr/>
                    <a:lstStyle/>
                    <a:p>
                      <a:r>
                        <a:rPr lang="en-GB" sz="1600" dirty="0" smtClean="0"/>
                        <a:t>Focus Groups (S2)</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671053">
                <a:tc>
                  <a:txBody>
                    <a:bodyPr/>
                    <a:lstStyle/>
                    <a:p>
                      <a:r>
                        <a:rPr lang="en-GB" sz="1600" dirty="0" smtClean="0"/>
                        <a:t>Survey</a:t>
                      </a:r>
                      <a:r>
                        <a:rPr lang="en-GB" sz="1600" baseline="0" dirty="0" smtClean="0"/>
                        <a:t> (S3)</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536015">
                <a:tc>
                  <a:txBody>
                    <a:bodyPr/>
                    <a:lstStyle/>
                    <a:p>
                      <a:r>
                        <a:rPr lang="en-GB" sz="1600" dirty="0" smtClean="0"/>
                        <a:t>Home Usage Test (S4)</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536015">
                <a:tc>
                  <a:txBody>
                    <a:bodyPr/>
                    <a:lstStyle/>
                    <a:p>
                      <a:r>
                        <a:rPr lang="en-GB" sz="1600" dirty="0" smtClean="0"/>
                        <a:t>Questionnaire</a:t>
                      </a:r>
                      <a:r>
                        <a:rPr lang="en-GB" sz="1600" baseline="0" dirty="0" smtClean="0"/>
                        <a:t> (s4)</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Coca Cola Market Research</a:t>
            </a:r>
            <a:endParaRPr lang="en-GB" dirty="0"/>
          </a:p>
        </p:txBody>
      </p:sp>
      <p:sp>
        <p:nvSpPr>
          <p:cNvPr id="3" name="Content Placeholder 2"/>
          <p:cNvSpPr>
            <a:spLocks noGrp="1"/>
          </p:cNvSpPr>
          <p:nvPr>
            <p:ph idx="1"/>
          </p:nvPr>
        </p:nvSpPr>
        <p:spPr/>
        <p:txBody>
          <a:bodyPr/>
          <a:lstStyle/>
          <a:p>
            <a:endParaRPr lang="en-GB"/>
          </a:p>
        </p:txBody>
      </p:sp>
      <p:graphicFrame>
        <p:nvGraphicFramePr>
          <p:cNvPr id="4" name="Content Placeholder 3"/>
          <p:cNvGraphicFramePr>
            <a:graphicFrameLocks/>
          </p:cNvGraphicFramePr>
          <p:nvPr/>
        </p:nvGraphicFramePr>
        <p:xfrm>
          <a:off x="0" y="1435373"/>
          <a:ext cx="9144000" cy="4873946"/>
        </p:xfrm>
        <a:graphic>
          <a:graphicData uri="http://schemas.openxmlformats.org/drawingml/2006/table">
            <a:tbl>
              <a:tblPr firstRow="1" bandRow="1">
                <a:tableStyleId>{5C22544A-7EE6-4342-B048-85BDC9FD1C3A}</a:tableStyleId>
              </a:tblPr>
              <a:tblGrid>
                <a:gridCol w="2091724"/>
                <a:gridCol w="2480276"/>
                <a:gridCol w="2880320"/>
                <a:gridCol w="1691680"/>
              </a:tblGrid>
              <a:tr h="397860">
                <a:tc>
                  <a:txBody>
                    <a:bodyPr/>
                    <a:lstStyle/>
                    <a:p>
                      <a:r>
                        <a:rPr lang="en-GB" sz="1600" dirty="0" smtClean="0"/>
                        <a:t>Method and use</a:t>
                      </a:r>
                      <a:endParaRPr lang="en-GB" sz="1600" dirty="0"/>
                    </a:p>
                  </a:txBody>
                  <a:tcPr/>
                </a:tc>
                <a:tc>
                  <a:txBody>
                    <a:bodyPr/>
                    <a:lstStyle/>
                    <a:p>
                      <a:r>
                        <a:rPr lang="en-GB" sz="1600" dirty="0" smtClean="0"/>
                        <a:t>Primary/Secondary</a:t>
                      </a:r>
                      <a:endParaRPr lang="en-GB" sz="1600" dirty="0"/>
                    </a:p>
                  </a:txBody>
                  <a:tcPr/>
                </a:tc>
                <a:tc>
                  <a:txBody>
                    <a:bodyPr/>
                    <a:lstStyle/>
                    <a:p>
                      <a:r>
                        <a:rPr lang="en-GB" sz="1600" dirty="0" smtClean="0"/>
                        <a:t>Qualitative/Quantitative</a:t>
                      </a:r>
                      <a:endParaRPr lang="en-GB" sz="1600" dirty="0"/>
                    </a:p>
                  </a:txBody>
                  <a:tcPr/>
                </a:tc>
                <a:tc>
                  <a:txBody>
                    <a:bodyPr/>
                    <a:lstStyle/>
                    <a:p>
                      <a:r>
                        <a:rPr lang="en-GB" sz="1600" dirty="0" smtClean="0"/>
                        <a:t>Limitations</a:t>
                      </a:r>
                      <a:r>
                        <a:rPr lang="en-GB" sz="1600" baseline="0" dirty="0" smtClean="0"/>
                        <a:t> </a:t>
                      </a:r>
                      <a:endParaRPr lang="en-GB" sz="1600" dirty="0"/>
                    </a:p>
                  </a:txBody>
                  <a:tcPr/>
                </a:tc>
              </a:tr>
              <a:tr h="636062">
                <a:tc>
                  <a:txBody>
                    <a:bodyPr/>
                    <a:lstStyle/>
                    <a:p>
                      <a:r>
                        <a:rPr lang="en-GB" sz="1600" dirty="0" smtClean="0"/>
                        <a:t>Focus Groups</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636062">
                <a:tc>
                  <a:txBody>
                    <a:bodyPr/>
                    <a:lstStyle/>
                    <a:p>
                      <a:r>
                        <a:rPr lang="en-GB" sz="1600" dirty="0" smtClean="0"/>
                        <a:t>In Depth interviews</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976565">
                <a:tc>
                  <a:txBody>
                    <a:bodyPr/>
                    <a:lstStyle/>
                    <a:p>
                      <a:r>
                        <a:rPr lang="en-GB" sz="1600" dirty="0" smtClean="0"/>
                        <a:t>Face</a:t>
                      </a:r>
                      <a:r>
                        <a:rPr lang="en-GB" sz="1600" baseline="0" dirty="0" smtClean="0"/>
                        <a:t> to face interviews</a:t>
                      </a:r>
                    </a:p>
                    <a:p>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636062">
                <a:tc>
                  <a:txBody>
                    <a:bodyPr/>
                    <a:lstStyle/>
                    <a:p>
                      <a:r>
                        <a:rPr lang="en-GB" sz="1600" dirty="0" smtClean="0"/>
                        <a:t>Telephone interviews</a:t>
                      </a:r>
                    </a:p>
                  </a:txBody>
                  <a:tcPr/>
                </a:tc>
                <a:tc>
                  <a:txBody>
                    <a:bodyPr/>
                    <a:lstStyle/>
                    <a:p>
                      <a:endParaRPr lang="en-GB" sz="1600"/>
                    </a:p>
                  </a:txBody>
                  <a:tcPr/>
                </a:tc>
                <a:tc>
                  <a:txBody>
                    <a:bodyPr/>
                    <a:lstStyle/>
                    <a:p>
                      <a:endParaRPr lang="en-GB" sz="1600"/>
                    </a:p>
                  </a:txBody>
                  <a:tcPr/>
                </a:tc>
                <a:tc>
                  <a:txBody>
                    <a:bodyPr/>
                    <a:lstStyle/>
                    <a:p>
                      <a:endParaRPr lang="en-GB" sz="1600"/>
                    </a:p>
                  </a:txBody>
                  <a:tcPr/>
                </a:tc>
              </a:tr>
              <a:tr h="636062">
                <a:tc>
                  <a:txBody>
                    <a:bodyPr/>
                    <a:lstStyle/>
                    <a:p>
                      <a:r>
                        <a:rPr lang="en-GB" sz="1600" dirty="0" smtClean="0"/>
                        <a:t>Internet Interviews</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397860">
                <a:tc>
                  <a:txBody>
                    <a:bodyPr/>
                    <a:lstStyle/>
                    <a:p>
                      <a:r>
                        <a:rPr lang="en-GB" sz="1600" dirty="0" smtClean="0"/>
                        <a:t>Test sample</a:t>
                      </a:r>
                      <a:endParaRPr lang="en-GB" sz="1600" dirty="0"/>
                    </a:p>
                  </a:txBody>
                  <a:tcPr/>
                </a:tc>
                <a:tc>
                  <a:txBody>
                    <a:bodyPr/>
                    <a:lstStyle/>
                    <a:p>
                      <a:endParaRPr lang="en-GB" sz="1600"/>
                    </a:p>
                  </a:txBody>
                  <a:tcPr/>
                </a:tc>
                <a:tc>
                  <a:txBody>
                    <a:bodyPr/>
                    <a:lstStyle/>
                    <a:p>
                      <a:endParaRPr lang="en-GB" sz="1600"/>
                    </a:p>
                  </a:txBody>
                  <a:tcPr/>
                </a:tc>
                <a:tc>
                  <a:txBody>
                    <a:bodyPr/>
                    <a:lstStyle/>
                    <a:p>
                      <a:endParaRPr lang="en-GB" sz="1600"/>
                    </a:p>
                  </a:txBody>
                  <a:tcPr/>
                </a:tc>
              </a:tr>
              <a:tr h="557413">
                <a:tc>
                  <a:txBody>
                    <a:bodyPr/>
                    <a:lstStyle/>
                    <a:p>
                      <a:r>
                        <a:rPr lang="en-GB" sz="1600" dirty="0" smtClean="0"/>
                        <a:t>EPOS data</a:t>
                      </a:r>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is Market Research?</a:t>
            </a:r>
            <a:endParaRPr lang="en-GB" b="1" u="sng" dirty="0"/>
          </a:p>
        </p:txBody>
      </p:sp>
      <p:sp>
        <p:nvSpPr>
          <p:cNvPr id="3" name="Content Placeholder 2"/>
          <p:cNvSpPr>
            <a:spLocks noGrp="1"/>
          </p:cNvSpPr>
          <p:nvPr>
            <p:ph idx="1"/>
          </p:nvPr>
        </p:nvSpPr>
        <p:spPr/>
        <p:txBody>
          <a:bodyPr>
            <a:normAutofit/>
          </a:bodyPr>
          <a:lstStyle/>
          <a:p>
            <a:r>
              <a:rPr lang="en-GB" b="1" u="sng" dirty="0" smtClean="0"/>
              <a:t>Define Market Research.</a:t>
            </a:r>
          </a:p>
          <a:p>
            <a:endParaRPr lang="en-GB" b="1" u="sng" dirty="0" smtClean="0"/>
          </a:p>
          <a:p>
            <a:r>
              <a:rPr lang="en-GB" b="1" u="sng" dirty="0" smtClean="0"/>
              <a:t>Marketing research </a:t>
            </a:r>
            <a:r>
              <a:rPr lang="en-GB" dirty="0" smtClean="0"/>
              <a:t>– the systematic gathering, recording and analysis of data about issues relating to marketing products and services.</a:t>
            </a:r>
          </a:p>
          <a:p>
            <a:r>
              <a:rPr lang="en-US" dirty="0" smtClean="0">
                <a:hlinkClick r:id="rId2"/>
              </a:rPr>
              <a:t>http://www.bbc.co.uk/schools/gcsebitesize/business/marketing/marketresearchvid.shtml</a:t>
            </a:r>
            <a:r>
              <a:rPr lang="en-US" dirty="0" smtClean="0"/>
              <a:t> </a:t>
            </a:r>
          </a:p>
          <a:p>
            <a:r>
              <a:rPr lang="en-US" dirty="0" smtClean="0"/>
              <a:t> </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D2- Make recommendations </a:t>
            </a:r>
            <a:endParaRPr lang="en-GB" dirty="0"/>
          </a:p>
        </p:txBody>
      </p:sp>
      <p:sp>
        <p:nvSpPr>
          <p:cNvPr id="3" name="Content Placeholder 2"/>
          <p:cNvSpPr>
            <a:spLocks noGrp="1"/>
          </p:cNvSpPr>
          <p:nvPr>
            <p:ph idx="1"/>
          </p:nvPr>
        </p:nvSpPr>
        <p:spPr/>
        <p:txBody>
          <a:bodyPr/>
          <a:lstStyle/>
          <a:p>
            <a:r>
              <a:rPr lang="en-GB" dirty="0" smtClean="0">
                <a:solidFill>
                  <a:schemeClr val="tx1"/>
                </a:solidFill>
                <a:latin typeface="+mn-lt"/>
                <a:ea typeface="+mn-ea"/>
                <a:cs typeface="+mn-cs"/>
              </a:rPr>
              <a:t>For each method of research used, make three </a:t>
            </a:r>
            <a:r>
              <a:rPr lang="en-GB" dirty="0">
                <a:solidFill>
                  <a:schemeClr val="tx1"/>
                </a:solidFill>
                <a:latin typeface="+mn-lt"/>
                <a:ea typeface="+mn-ea"/>
                <a:cs typeface="+mn-cs"/>
              </a:rPr>
              <a:t>justified recommendations for improving the validity of research. </a:t>
            </a:r>
          </a:p>
          <a:p>
            <a:endParaRPr lang="en-GB" dirty="0" smtClean="0">
              <a:solidFill>
                <a:schemeClr val="tx1"/>
              </a:solidFill>
              <a:latin typeface="+mn-lt"/>
              <a:ea typeface="+mn-ea"/>
              <a:cs typeface="+mn-cs"/>
            </a:endParaRPr>
          </a:p>
          <a:p>
            <a:r>
              <a:rPr lang="en-GB" dirty="0" smtClean="0">
                <a:solidFill>
                  <a:schemeClr val="tx1"/>
                </a:solidFill>
                <a:latin typeface="+mn-lt"/>
                <a:ea typeface="+mn-ea"/>
                <a:cs typeface="+mn-cs"/>
              </a:rPr>
              <a:t>For </a:t>
            </a:r>
            <a:r>
              <a:rPr lang="en-GB" dirty="0">
                <a:solidFill>
                  <a:schemeClr val="tx1"/>
                </a:solidFill>
                <a:latin typeface="+mn-lt"/>
                <a:ea typeface="+mn-ea"/>
                <a:cs typeface="+mn-cs"/>
              </a:rPr>
              <a:t>your chosen business you need to be critical of the market research the business carries out. Consider how the business can improve the validity of the research including; sample size, more specific questioning.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u="sng" dirty="0"/>
              <a:t>Market Research</a:t>
            </a:r>
          </a:p>
        </p:txBody>
      </p:sp>
      <p:sp>
        <p:nvSpPr>
          <p:cNvPr id="3075" name="Rectangle 3"/>
          <p:cNvSpPr>
            <a:spLocks noGrp="1" noChangeArrowheads="1"/>
          </p:cNvSpPr>
          <p:nvPr>
            <p:ph idx="1"/>
          </p:nvPr>
        </p:nvSpPr>
        <p:spPr/>
        <p:txBody>
          <a:bodyPr/>
          <a:lstStyle/>
          <a:p>
            <a:r>
              <a:rPr lang="en-GB" dirty="0"/>
              <a:t>Organisations should undertake secondary research first as this research is already available, cheaper and quicker to obtain than primary research. </a:t>
            </a:r>
          </a:p>
          <a:p>
            <a:r>
              <a:rPr lang="en-GB" dirty="0"/>
              <a:t>Both types of research can be internal and </a:t>
            </a:r>
            <a:r>
              <a:rPr lang="en-GB" dirty="0" smtClean="0"/>
              <a:t>external.</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277813"/>
            <a:ext cx="8229600" cy="1143000"/>
          </a:xfrm>
        </p:spPr>
        <p:txBody>
          <a:bodyPr>
            <a:normAutofit fontScale="90000"/>
          </a:bodyPr>
          <a:lstStyle/>
          <a:p>
            <a:r>
              <a:rPr lang="en-GB" b="1" u="sng" dirty="0" smtClean="0"/>
              <a:t>Primary and Secondary  </a:t>
            </a:r>
            <a:r>
              <a:rPr lang="en-GB" b="1" u="sng" dirty="0"/>
              <a:t>Research</a:t>
            </a:r>
          </a:p>
        </p:txBody>
      </p:sp>
      <p:sp>
        <p:nvSpPr>
          <p:cNvPr id="5123" name="Rectangle 3"/>
          <p:cNvSpPr>
            <a:spLocks noGrp="1" noChangeArrowheads="1"/>
          </p:cNvSpPr>
          <p:nvPr>
            <p:ph idx="1"/>
          </p:nvPr>
        </p:nvSpPr>
        <p:spPr/>
        <p:txBody>
          <a:bodyPr/>
          <a:lstStyle/>
          <a:p>
            <a:r>
              <a:rPr lang="en-GB" dirty="0"/>
              <a:t>Primary research is carried out to answer questions that are beyond the scope of secondary research</a:t>
            </a:r>
            <a:r>
              <a:rPr lang="en-GB" dirty="0" smtClean="0"/>
              <a:t>.</a:t>
            </a:r>
          </a:p>
          <a:p>
            <a:r>
              <a:rPr lang="en-GB" dirty="0" smtClean="0"/>
              <a:t>Secondary research uses data and information that has been collected before either by the organisation or another organisation. </a:t>
            </a:r>
            <a:endParaRPr lang="en-GB" dirty="0"/>
          </a:p>
          <a:p>
            <a:pPr>
              <a:buFont typeface="Wingdings" pitchFamily="2" charset="2"/>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b="1" u="sng" dirty="0"/>
              <a:t>Primary Research</a:t>
            </a:r>
          </a:p>
        </p:txBody>
      </p:sp>
      <p:sp>
        <p:nvSpPr>
          <p:cNvPr id="4099" name="Rectangle 3"/>
          <p:cNvSpPr>
            <a:spLocks noGrp="1" noChangeArrowheads="1"/>
          </p:cNvSpPr>
          <p:nvPr>
            <p:ph idx="1"/>
          </p:nvPr>
        </p:nvSpPr>
        <p:spPr/>
        <p:txBody>
          <a:bodyPr/>
          <a:lstStyle/>
          <a:p>
            <a:r>
              <a:rPr lang="en-GB"/>
              <a:t>Observations</a:t>
            </a:r>
          </a:p>
          <a:p>
            <a:r>
              <a:rPr lang="en-GB"/>
              <a:t>Experimentation</a:t>
            </a:r>
          </a:p>
          <a:p>
            <a:r>
              <a:rPr lang="en-GB"/>
              <a:t>Surveys</a:t>
            </a:r>
          </a:p>
          <a:p>
            <a:r>
              <a:rPr lang="en-GB"/>
              <a:t>E-marketing</a:t>
            </a:r>
          </a:p>
          <a:p>
            <a:r>
              <a:rPr lang="en-GB"/>
              <a:t>Focus Groups</a:t>
            </a:r>
          </a:p>
          <a:p>
            <a:r>
              <a:rPr lang="en-GB"/>
              <a:t>Panels</a:t>
            </a:r>
          </a:p>
          <a:p>
            <a:r>
              <a:rPr lang="en-GB"/>
              <a:t>Field Trials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b="1" u="sng" dirty="0"/>
              <a:t>Secondary Research</a:t>
            </a:r>
          </a:p>
        </p:txBody>
      </p:sp>
      <p:sp>
        <p:nvSpPr>
          <p:cNvPr id="18435" name="Rectangle 3"/>
          <p:cNvSpPr>
            <a:spLocks noGrp="1" noChangeArrowheads="1"/>
          </p:cNvSpPr>
          <p:nvPr>
            <p:ph idx="1"/>
          </p:nvPr>
        </p:nvSpPr>
        <p:spPr/>
        <p:txBody>
          <a:bodyPr/>
          <a:lstStyle/>
          <a:p>
            <a:r>
              <a:rPr lang="en-GB" dirty="0"/>
              <a:t>Secondary research is important </a:t>
            </a:r>
            <a:r>
              <a:rPr lang="en-GB" dirty="0" smtClean="0"/>
              <a:t>because: </a:t>
            </a:r>
            <a:endParaRPr lang="en-GB" dirty="0"/>
          </a:p>
          <a:p>
            <a:pPr lvl="1"/>
            <a:r>
              <a:rPr lang="en-GB" dirty="0"/>
              <a:t>It may answer questions quickly and cheaply</a:t>
            </a:r>
          </a:p>
          <a:p>
            <a:pPr lvl="1"/>
            <a:r>
              <a:rPr lang="en-GB" dirty="0"/>
              <a:t>Could assist in designing primary research</a:t>
            </a:r>
          </a:p>
          <a:p>
            <a:pPr lvl="1"/>
            <a:r>
              <a:rPr lang="en-GB" dirty="0"/>
              <a:t>Should enable research to interpret primary research more accurately</a:t>
            </a:r>
          </a:p>
          <a:p>
            <a:pPr lvl="1"/>
            <a:r>
              <a:rPr lang="en-GB" dirty="0"/>
              <a:t>Could be used as comparative data</a:t>
            </a:r>
          </a:p>
          <a:p>
            <a:pPr lvl="1"/>
            <a:r>
              <a:rPr lang="en-GB" dirty="0"/>
              <a:t>May provide evidence that cannot be collected by primary research</a:t>
            </a:r>
          </a:p>
          <a:p>
            <a:pPr lvl="1"/>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b="1" u="sng" dirty="0"/>
              <a:t>Secondary Research</a:t>
            </a:r>
          </a:p>
        </p:txBody>
      </p:sp>
      <p:sp>
        <p:nvSpPr>
          <p:cNvPr id="19459" name="Rectangle 3"/>
          <p:cNvSpPr>
            <a:spLocks noGrp="1" noChangeArrowheads="1"/>
          </p:cNvSpPr>
          <p:nvPr>
            <p:ph idx="1"/>
          </p:nvPr>
        </p:nvSpPr>
        <p:spPr/>
        <p:txBody>
          <a:bodyPr/>
          <a:lstStyle/>
          <a:p>
            <a:r>
              <a:rPr lang="en-GB" sz="2400" dirty="0"/>
              <a:t>Secondary research can be obtained in a variety of </a:t>
            </a:r>
            <a:r>
              <a:rPr lang="en-GB" sz="2400" dirty="0" smtClean="0"/>
              <a:t>ways.</a:t>
            </a:r>
            <a:endParaRPr lang="en-GB" sz="2400" dirty="0"/>
          </a:p>
          <a:p>
            <a:r>
              <a:rPr lang="en-GB" sz="2400" dirty="0"/>
              <a:t>Internal data is produced on a day-to-day basis including;</a:t>
            </a:r>
          </a:p>
          <a:p>
            <a:pPr lvl="1"/>
            <a:r>
              <a:rPr lang="en-GB" sz="2200" dirty="0"/>
              <a:t>EPOS</a:t>
            </a:r>
          </a:p>
          <a:p>
            <a:pPr lvl="1"/>
            <a:r>
              <a:rPr lang="en-GB" sz="2200" dirty="0"/>
              <a:t>Loyalty schemes</a:t>
            </a:r>
          </a:p>
          <a:p>
            <a:pPr lvl="1"/>
            <a:r>
              <a:rPr lang="en-GB" sz="2200" dirty="0"/>
              <a:t>Sales </a:t>
            </a:r>
          </a:p>
          <a:p>
            <a:pPr lvl="1"/>
            <a:r>
              <a:rPr lang="en-GB" sz="2200" dirty="0"/>
              <a:t>Website statistics</a:t>
            </a:r>
          </a:p>
          <a:p>
            <a:pPr lvl="1"/>
            <a:r>
              <a:rPr lang="en-GB" sz="2200" dirty="0"/>
              <a:t>E-transaction records</a:t>
            </a:r>
          </a:p>
          <a:p>
            <a:pPr lvl="1"/>
            <a:r>
              <a:rPr lang="en-GB" sz="2200" dirty="0"/>
              <a:t>Accounting records</a:t>
            </a:r>
          </a:p>
          <a:p>
            <a:pPr lvl="1"/>
            <a:r>
              <a:rPr lang="en-GB" sz="2200" dirty="0"/>
              <a:t>Reports from sales staff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b="1" u="sng" dirty="0"/>
              <a:t>Secondary Research</a:t>
            </a:r>
          </a:p>
        </p:txBody>
      </p:sp>
      <p:sp>
        <p:nvSpPr>
          <p:cNvPr id="20483" name="Rectangle 3"/>
          <p:cNvSpPr>
            <a:spLocks noGrp="1" noChangeArrowheads="1"/>
          </p:cNvSpPr>
          <p:nvPr>
            <p:ph idx="1"/>
          </p:nvPr>
        </p:nvSpPr>
        <p:spPr/>
        <p:txBody>
          <a:bodyPr/>
          <a:lstStyle/>
          <a:p>
            <a:r>
              <a:rPr lang="en-GB" dirty="0"/>
              <a:t>External Methods </a:t>
            </a:r>
            <a:r>
              <a:rPr lang="en-GB" dirty="0" smtClean="0"/>
              <a:t>include:</a:t>
            </a:r>
            <a:endParaRPr lang="en-GB" dirty="0"/>
          </a:p>
          <a:p>
            <a:pPr lvl="1"/>
            <a:r>
              <a:rPr lang="en-GB" dirty="0"/>
              <a:t>News reports</a:t>
            </a:r>
          </a:p>
          <a:p>
            <a:pPr lvl="1"/>
            <a:r>
              <a:rPr lang="en-GB" dirty="0"/>
              <a:t>Trade journals </a:t>
            </a:r>
          </a:p>
          <a:p>
            <a:pPr lvl="1"/>
            <a:r>
              <a:rPr lang="en-GB" dirty="0"/>
              <a:t>Market analysis</a:t>
            </a:r>
          </a:p>
          <a:p>
            <a:pPr lvl="1"/>
            <a:r>
              <a:rPr lang="en-GB" dirty="0"/>
              <a:t>Government statistics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Qualitative and Quantitative Research</a:t>
            </a:r>
            <a:endParaRPr lang="en-GB" b="1" u="sng" dirty="0"/>
          </a:p>
        </p:txBody>
      </p:sp>
      <p:sp>
        <p:nvSpPr>
          <p:cNvPr id="3" name="Content Placeholder 2"/>
          <p:cNvSpPr>
            <a:spLocks noGrp="1"/>
          </p:cNvSpPr>
          <p:nvPr>
            <p:ph idx="1"/>
          </p:nvPr>
        </p:nvSpPr>
        <p:spPr/>
        <p:txBody>
          <a:bodyPr/>
          <a:lstStyle/>
          <a:p>
            <a:r>
              <a:rPr lang="en-GB" dirty="0" smtClean="0"/>
              <a:t>Qualitative research is subjective and often open ended. </a:t>
            </a:r>
          </a:p>
          <a:p>
            <a:endParaRPr lang="en-GB" dirty="0"/>
          </a:p>
          <a:p>
            <a:r>
              <a:rPr lang="en-GB" dirty="0" smtClean="0"/>
              <a:t>Quantitative research relates to numbers and figures and can be analysed and put into graphs. This information often includes sales data, market values, but can include responses from customers. </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433</TotalTime>
  <Words>975</Words>
  <Application>Microsoft Office PowerPoint</Application>
  <PresentationFormat>On-screen Show (4:3)</PresentationFormat>
  <Paragraphs>161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BTEC Business Level 3</vt:lpstr>
      <vt:lpstr>What is Market Research?</vt:lpstr>
      <vt:lpstr>Market Research</vt:lpstr>
      <vt:lpstr>Primary and Secondary  Research</vt:lpstr>
      <vt:lpstr>Primary Research</vt:lpstr>
      <vt:lpstr>Secondary Research</vt:lpstr>
      <vt:lpstr>Secondary Research</vt:lpstr>
      <vt:lpstr>Secondary Research</vt:lpstr>
      <vt:lpstr>Qualitative and Quantitative Research</vt:lpstr>
      <vt:lpstr>Quantitative</vt:lpstr>
      <vt:lpstr>Qualitative </vt:lpstr>
      <vt:lpstr>PowerPoint Presentation</vt:lpstr>
      <vt:lpstr>Activity: Quantitative or qualitative</vt:lpstr>
      <vt:lpstr>Uses of Market Research</vt:lpstr>
      <vt:lpstr>Limitations of market research </vt:lpstr>
      <vt:lpstr>P3- M2- Task</vt:lpstr>
      <vt:lpstr>JD Sport Market Research </vt:lpstr>
      <vt:lpstr>Kelloggs Market Research </vt:lpstr>
      <vt:lpstr>Coca Cola Market Research</vt:lpstr>
      <vt:lpstr>D2- Make recommendations </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Research</dc:title>
  <dc:creator>croche</dc:creator>
  <cp:lastModifiedBy>CRoche</cp:lastModifiedBy>
  <cp:revision>28</cp:revision>
  <dcterms:created xsi:type="dcterms:W3CDTF">2009-05-07T07:31:12Z</dcterms:created>
  <dcterms:modified xsi:type="dcterms:W3CDTF">2014-06-17T09:33:45Z</dcterms:modified>
</cp:coreProperties>
</file>