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7" r:id="rId4"/>
    <p:sldId id="327" r:id="rId5"/>
    <p:sldId id="321" r:id="rId6"/>
    <p:sldId id="322" r:id="rId7"/>
    <p:sldId id="328" r:id="rId8"/>
    <p:sldId id="32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30" r:id="rId17"/>
    <p:sldId id="343" r:id="rId18"/>
    <p:sldId id="331" r:id="rId19"/>
    <p:sldId id="324" r:id="rId20"/>
    <p:sldId id="325" r:id="rId21"/>
    <p:sldId id="329" r:id="rId22"/>
    <p:sldId id="319" r:id="rId23"/>
    <p:sldId id="326" r:id="rId24"/>
    <p:sldId id="320" r:id="rId25"/>
    <p:sldId id="362" r:id="rId26"/>
    <p:sldId id="34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11/8/2012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11/8/2012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8DAC8-57B2-4AE6-9F69-886A25F8C6F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8DAC8-57B2-4AE6-9F69-886A25F8C6F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5D4A1-D53E-4572-9B6C-B98063A22A40}" type="slidenum">
              <a:rPr lang="en-GB"/>
              <a:pPr/>
              <a:t>14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http://www.online-stopwatch.com/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Brand failure</a:t>
            </a:r>
          </a:p>
          <a:p>
            <a:endParaRPr lang="en-GB" dirty="0" smtClean="0"/>
          </a:p>
          <a:p>
            <a:r>
              <a:rPr lang="en-GB" dirty="0" smtClean="0"/>
              <a:t>“Brand failures” Matt Haig ISBN 0749444339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8294769-EEF9-41AC-ABCD-B2387261988B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96CF-C165-4FBE-9D25-7B464CD1ACF4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8679-0BFA-4B4C-A5D8-974437B134AA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64AB01-0FB4-40E1-AB98-9E00054D5B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C5AC-E69D-40D6-A924-62608BC4D0EF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A73E4D08-24BD-4E98-8313-A55C1F2C47C9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CA98-9C78-4FC4-BA80-18A494729F32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D32-C5CB-41B9-8A2F-B25C3CA6DC06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80E-BC9A-4342-B1B5-792B0C9F1FBD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53F0-4E2F-432D-8957-B261D8980D0B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E93F-632F-4CDE-B82B-DB8FA61C1C69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828-8A32-4EC2-AFB0-C5579BC2A421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B3D6AC68-8659-4095-A874-CA15FED6113F}" type="datetime1">
              <a:rPr lang="en-US" smtClean="0"/>
              <a:pPr/>
              <a:t>11/8/2012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p.cfee.org/en/selfassessskill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olsearch.aol.co.uk/aol/imageDetails?s_it=imageDetails&amp;query=poodle&amp;img=http://www.myspaceantics.com/images/myspace-graphics/funny-pictures/rainbow-poodle.jpg&amp;site=&amp;host=http://www.myspaceantics.com/image-myspace-graphic/funny-pictures/rainbow-poodle.jpg.html&amp;width=99&amp;height=119&amp;thumbUrl=http://images-partners-tbn.google.com/images?q=tbn:-GgEtzIcv0RwhM:www.myspaceantics.com/images/myspace-graphics/funny-pictures/rainbow-poodle.jpg&amp;b=image?s_it=topsearchbox.image&amp;imgsz=&amp;query=pood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ss.com/articles/581-entrepreneurship-qu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54yH2sNpw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Successful Start-ups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285728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43108" y="357166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28794" y="214290"/>
            <a:ext cx="6929486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8794" y="35716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00232" y="500042"/>
            <a:ext cx="6572296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0" dirty="0" smtClean="0"/>
              <a:t>IDEA</a:t>
            </a:r>
            <a:endParaRPr lang="en-GB" sz="25000" dirty="0"/>
          </a:p>
        </p:txBody>
      </p:sp>
      <p:sp>
        <p:nvSpPr>
          <p:cNvPr id="18" name="Rounded Rectangle 17"/>
          <p:cNvSpPr/>
          <p:nvPr/>
        </p:nvSpPr>
        <p:spPr>
          <a:xfrm>
            <a:off x="214282" y="428604"/>
            <a:ext cx="1428760" cy="2214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SAY WHAT YOU SEE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u="sng" dirty="0">
                <a:latin typeface="Century Gothic" pitchFamily="34" charset="0"/>
              </a:rPr>
              <a:t>In pairs - Can you match them up?</a:t>
            </a:r>
            <a:endParaRPr lang="en-US" sz="4000" b="1" u="sng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1373188"/>
            <a:ext cx="2047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787900"/>
            <a:ext cx="2540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333500"/>
            <a:ext cx="1279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00163" y="2401888"/>
            <a:ext cx="511175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29600" y="1211263"/>
            <a:ext cx="457200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51425" y="2235200"/>
            <a:ext cx="449263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96325" y="3860800"/>
            <a:ext cx="447675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66050" y="4889500"/>
            <a:ext cx="528638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67613" y="6227763"/>
            <a:ext cx="528637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5132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1327150"/>
            <a:ext cx="13382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0613" y="2420938"/>
            <a:ext cx="609600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B</a:t>
            </a:r>
          </a:p>
        </p:txBody>
      </p:sp>
      <p:pic>
        <p:nvPicPr>
          <p:cNvPr id="513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3279775"/>
            <a:ext cx="1603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8" y="4686300"/>
            <a:ext cx="638175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C</a:t>
            </a:r>
          </a:p>
        </p:txBody>
      </p:sp>
      <p:pic>
        <p:nvPicPr>
          <p:cNvPr id="5136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8238" y="5521325"/>
            <a:ext cx="13493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7963" y="4889500"/>
            <a:ext cx="14144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0163" y="6216650"/>
            <a:ext cx="485775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E</a:t>
            </a:r>
          </a:p>
        </p:txBody>
      </p:sp>
      <p:pic>
        <p:nvPicPr>
          <p:cNvPr id="5139" name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1425" y="2862263"/>
            <a:ext cx="3175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1781969" y="4060031"/>
            <a:ext cx="55753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pic>
        <p:nvPicPr>
          <p:cNvPr id="5141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3500438"/>
            <a:ext cx="1547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1275" y="3644900"/>
            <a:ext cx="579438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D</a:t>
            </a:r>
          </a:p>
        </p:txBody>
      </p:sp>
      <p:pic>
        <p:nvPicPr>
          <p:cNvPr id="5143" name="Picture 23" descr="VirginLogo_48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3716338"/>
            <a:ext cx="1042988" cy="98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2738438"/>
            <a:ext cx="2046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425" y="600075"/>
            <a:ext cx="2540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275"/>
            <a:ext cx="12811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638" y="1492250"/>
            <a:ext cx="511175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7575" y="2574925"/>
            <a:ext cx="457200" cy="657225"/>
          </a:xfrm>
          <a:prstGeom prst="rect">
            <a:avLst/>
          </a:prstGeom>
          <a:solidFill>
            <a:srgbClr val="A04DA3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53125" y="5508625"/>
            <a:ext cx="447675" cy="657225"/>
          </a:xfrm>
          <a:prstGeom prst="rect">
            <a:avLst/>
          </a:prstGeom>
          <a:solidFill>
            <a:srgbClr val="5C92B5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96325" y="2271713"/>
            <a:ext cx="447675" cy="657225"/>
          </a:xfrm>
          <a:prstGeom prst="rect">
            <a:avLst/>
          </a:prstGeom>
          <a:solidFill>
            <a:srgbClr val="8B5D3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29088" y="700088"/>
            <a:ext cx="528637" cy="657225"/>
          </a:xfrm>
          <a:prstGeom prst="rect">
            <a:avLst/>
          </a:prstGeom>
          <a:solidFill>
            <a:srgbClr val="C4652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73438" y="6227763"/>
            <a:ext cx="528637" cy="657225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615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788" y="2606675"/>
            <a:ext cx="13382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76338" y="3700463"/>
            <a:ext cx="609600" cy="657225"/>
          </a:xfrm>
          <a:prstGeom prst="rect">
            <a:avLst/>
          </a:prstGeom>
          <a:solidFill>
            <a:srgbClr val="A04DA3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B</a:t>
            </a:r>
          </a:p>
        </p:txBody>
      </p:sp>
      <p:pic>
        <p:nvPicPr>
          <p:cNvPr id="6157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3" y="4881563"/>
            <a:ext cx="160337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0638" y="6289675"/>
            <a:ext cx="638176" cy="657225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C</a:t>
            </a:r>
          </a:p>
        </p:txBody>
      </p:sp>
      <p:pic>
        <p:nvPicPr>
          <p:cNvPr id="6159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2475" y="5521325"/>
            <a:ext cx="13509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42088" y="87313"/>
            <a:ext cx="579437" cy="657225"/>
          </a:xfrm>
          <a:prstGeom prst="rect">
            <a:avLst/>
          </a:prstGeom>
          <a:solidFill>
            <a:srgbClr val="8B5D3D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D</a:t>
            </a:r>
          </a:p>
        </p:txBody>
      </p:sp>
      <p:pic>
        <p:nvPicPr>
          <p:cNvPr id="6161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25" y="4056063"/>
            <a:ext cx="14128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1738" y="5381625"/>
            <a:ext cx="485775" cy="657225"/>
          </a:xfrm>
          <a:prstGeom prst="rect">
            <a:avLst/>
          </a:prstGeom>
          <a:solidFill>
            <a:srgbClr val="5C92B5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500" b="1" dirty="0">
                <a:solidFill>
                  <a:schemeClr val="lt1"/>
                </a:solidFill>
                <a:latin typeface="+mn-lt"/>
                <a:cs typeface="+mn-cs"/>
              </a:rPr>
              <a:t>E</a:t>
            </a:r>
          </a:p>
        </p:txBody>
      </p:sp>
      <p:pic>
        <p:nvPicPr>
          <p:cNvPr id="6163" name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53125" y="6135688"/>
            <a:ext cx="3175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69863" y="2901950"/>
            <a:ext cx="1006475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b="1" dirty="0"/>
              <a:t>Bill Gates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22475" y="1331913"/>
            <a:ext cx="1350963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b="1" dirty="0"/>
              <a:t>Theo </a:t>
            </a:r>
            <a:r>
              <a:rPr lang="en-US" b="1" dirty="0" err="1"/>
              <a:t>Paphitis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89800" y="949325"/>
            <a:ext cx="1350963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/>
            <a:r>
              <a:rPr lang="en-US" b="1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Richard Branson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2088" y="4330700"/>
            <a:ext cx="1089025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b="1" dirty="0"/>
              <a:t>Mike Ashley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2475" y="4851400"/>
            <a:ext cx="1350963" cy="66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b="1" dirty="0"/>
              <a:t>Anita </a:t>
            </a:r>
            <a:r>
              <a:rPr lang="en-US" b="1" dirty="0" err="1"/>
              <a:t>Roddick</a:t>
            </a:r>
            <a:endParaRPr lang="en-US" b="1" dirty="0"/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>
            <a:off x="2193926" y="3644900"/>
            <a:ext cx="6424612" cy="1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0" y="2327275"/>
            <a:ext cx="5405438" cy="1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-20638" y="4598988"/>
            <a:ext cx="5405438" cy="1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407025" y="3548063"/>
            <a:ext cx="3776663" cy="1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pic>
        <p:nvPicPr>
          <p:cNvPr id="6173" name="Picture 29" descr="VirginLogo_48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1989138"/>
            <a:ext cx="1619250" cy="1533525"/>
          </a:xfrm>
          <a:prstGeom prst="rect">
            <a:avLst/>
          </a:prstGeom>
          <a:noFill/>
        </p:spPr>
      </p:pic>
      <p:pic>
        <p:nvPicPr>
          <p:cNvPr id="6174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8625" y="765175"/>
            <a:ext cx="1547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 defTabSz="457200">
              <a:spcBef>
                <a:spcPct val="20000"/>
              </a:spcBef>
            </a:pPr>
            <a:r>
              <a:rPr lang="en-GB" sz="5000">
                <a:latin typeface="Century Gothic" pitchFamily="34" charset="0"/>
                <a:ea typeface="MS PGothic" pitchFamily="34" charset="-128"/>
              </a:rPr>
              <a:t>“A person who organises, operates, and assumes the </a:t>
            </a:r>
            <a:r>
              <a:rPr lang="en-GB" sz="5000">
                <a:solidFill>
                  <a:srgbClr val="9933FF"/>
                </a:solidFill>
                <a:latin typeface="Century Gothic" pitchFamily="34" charset="0"/>
                <a:ea typeface="MS PGothic" pitchFamily="34" charset="-128"/>
              </a:rPr>
              <a:t>risk</a:t>
            </a:r>
            <a:r>
              <a:rPr lang="en-GB" sz="5000">
                <a:latin typeface="Century Gothic" pitchFamily="34" charset="0"/>
                <a:ea typeface="MS PGothic" pitchFamily="34" charset="-128"/>
              </a:rPr>
              <a:t> for a business venture”</a:t>
            </a:r>
          </a:p>
          <a:p>
            <a:pPr marL="342900" algn="ctr" defTabSz="457200">
              <a:spcBef>
                <a:spcPct val="20000"/>
              </a:spcBef>
            </a:pPr>
            <a:endParaRPr lang="en-GB" sz="5000">
              <a:latin typeface="Century Gothic" pitchFamily="34" charset="0"/>
              <a:ea typeface="MS PGothic" pitchFamily="34" charset="-128"/>
            </a:endParaRPr>
          </a:p>
          <a:p>
            <a:pPr marL="342900" algn="ctr" defTabSz="457200">
              <a:spcBef>
                <a:spcPct val="20000"/>
              </a:spcBef>
            </a:pPr>
            <a:r>
              <a:rPr lang="en-GB" sz="5000">
                <a:latin typeface="Century Gothic" pitchFamily="34" charset="0"/>
                <a:ea typeface="MS PGothic" pitchFamily="34" charset="-128"/>
              </a:rPr>
              <a:t>“A person who takes the risk in starting a </a:t>
            </a:r>
            <a:r>
              <a:rPr lang="en-GB" sz="5000">
                <a:solidFill>
                  <a:srgbClr val="9933FF"/>
                </a:solidFill>
                <a:latin typeface="Century Gothic" pitchFamily="34" charset="0"/>
                <a:ea typeface="MS PGothic" pitchFamily="34" charset="-128"/>
              </a:rPr>
              <a:t>new business</a:t>
            </a:r>
            <a:r>
              <a:rPr lang="en-GB" sz="5000">
                <a:latin typeface="Century Gothic" pitchFamily="34" charset="0"/>
                <a:ea typeface="MS PGothic" pitchFamily="34" charset="-128"/>
              </a:rPr>
              <a:t>”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07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What is an entrepreneur?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788" y="6313488"/>
            <a:ext cx="869950" cy="488950"/>
          </a:xfrm>
          <a:prstGeom prst="rect">
            <a:avLst/>
          </a:prstGeom>
          <a:solidFill>
            <a:srgbClr val="5C92B5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defTabSz="457200"/>
            <a:r>
              <a:rPr lang="en-US" sz="2400" b="1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t>LO1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242886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itchFamily="66" charset="0"/>
              </a:rPr>
              <a:t>We are going to complete a </a:t>
            </a:r>
            <a:r>
              <a:rPr lang="en-GB" sz="2800" b="1" u="sng" dirty="0" smtClean="0">
                <a:latin typeface="Comic Sans MS" pitchFamily="66" charset="0"/>
              </a:rPr>
              <a:t>Mallet’s Mallet of </a:t>
            </a:r>
            <a:r>
              <a:rPr lang="en-GB" sz="2800" b="1" u="sng" dirty="0">
                <a:latin typeface="Comic Sans MS" pitchFamily="66" charset="0"/>
              </a:rPr>
              <a:t>terms </a:t>
            </a:r>
            <a:r>
              <a:rPr lang="en-GB" sz="2800" b="1" u="sng" dirty="0" smtClean="0">
                <a:latin typeface="Comic Sans MS" pitchFamily="66" charset="0"/>
              </a:rPr>
              <a:t>to </a:t>
            </a:r>
            <a:r>
              <a:rPr lang="en-GB" sz="2800" b="1" u="sng" dirty="0">
                <a:latin typeface="Comic Sans MS" pitchFamily="66" charset="0"/>
              </a:rPr>
              <a:t>do with Entrepreneurs.</a:t>
            </a:r>
          </a:p>
          <a:p>
            <a:endParaRPr lang="en-GB" sz="2800" b="1" dirty="0">
              <a:solidFill>
                <a:srgbClr val="CC66FF"/>
              </a:solidFill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Pupil 1 – Say a word associated with Entrepreneurs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Pupil 2 - Say a word associated with Entrepreneurs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Keep going until you run out of words!!!</a:t>
            </a:r>
            <a:endParaRPr lang="en-IE" sz="2800" dirty="0">
              <a:latin typeface="Comic Sans MS" pitchFamily="66" charset="0"/>
            </a:endParaRPr>
          </a:p>
        </p:txBody>
      </p:sp>
      <p:pic>
        <p:nvPicPr>
          <p:cNvPr id="4098" name="Picture 2" descr="http://www.cutebitz.com/images/products/mallets_malle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80" y="0"/>
            <a:ext cx="3600420" cy="240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565150"/>
            <a:ext cx="2368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/>
          <p:nvPr/>
        </p:nvSpPr>
        <p:spPr>
          <a:xfrm>
            <a:off x="4099729" y="3797962"/>
            <a:ext cx="3070776" cy="105669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500563" y="3894138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2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t>Qualities of an Entrepreneur</a:t>
            </a:r>
          </a:p>
        </p:txBody>
      </p:sp>
      <p:sp>
        <p:nvSpPr>
          <p:cNvPr id="11" name="Lightning Bolt 10"/>
          <p:cNvSpPr>
            <a:spLocks noChangeArrowheads="1"/>
          </p:cNvSpPr>
          <p:nvPr/>
        </p:nvSpPr>
        <p:spPr bwMode="auto">
          <a:xfrm rot="8971875">
            <a:off x="3971925" y="2978150"/>
            <a:ext cx="523875" cy="9112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Lightning Bolt 11"/>
          <p:cNvSpPr>
            <a:spLocks noChangeArrowheads="1"/>
          </p:cNvSpPr>
          <p:nvPr/>
        </p:nvSpPr>
        <p:spPr bwMode="auto">
          <a:xfrm rot="6038943">
            <a:off x="3343275" y="3898900"/>
            <a:ext cx="522288" cy="909638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Lightning Bolt 12"/>
          <p:cNvSpPr>
            <a:spLocks noChangeArrowheads="1"/>
          </p:cNvSpPr>
          <p:nvPr/>
        </p:nvSpPr>
        <p:spPr bwMode="auto">
          <a:xfrm rot="-9200996">
            <a:off x="5165725" y="2928938"/>
            <a:ext cx="523875" cy="63658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Lightning Bolt 13"/>
          <p:cNvSpPr>
            <a:spLocks noChangeArrowheads="1"/>
          </p:cNvSpPr>
          <p:nvPr/>
        </p:nvSpPr>
        <p:spPr bwMode="auto">
          <a:xfrm rot="-7234998">
            <a:off x="6481763" y="3009900"/>
            <a:ext cx="522287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Lightning Bolt 14"/>
          <p:cNvSpPr>
            <a:spLocks noChangeArrowheads="1"/>
          </p:cNvSpPr>
          <p:nvPr/>
        </p:nvSpPr>
        <p:spPr bwMode="auto">
          <a:xfrm rot="-3197462">
            <a:off x="7340600" y="3886201"/>
            <a:ext cx="522287" cy="6842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Lightning Bolt 15"/>
          <p:cNvSpPr>
            <a:spLocks noChangeArrowheads="1"/>
          </p:cNvSpPr>
          <p:nvPr/>
        </p:nvSpPr>
        <p:spPr bwMode="auto">
          <a:xfrm rot="3844086">
            <a:off x="3967163" y="4862512"/>
            <a:ext cx="522288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Lightning Bolt 16"/>
          <p:cNvSpPr>
            <a:spLocks noChangeArrowheads="1"/>
          </p:cNvSpPr>
          <p:nvPr/>
        </p:nvSpPr>
        <p:spPr bwMode="auto">
          <a:xfrm rot="1594889">
            <a:off x="5349875" y="5016500"/>
            <a:ext cx="522288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Lightning Bolt 17"/>
          <p:cNvSpPr>
            <a:spLocks noChangeArrowheads="1"/>
          </p:cNvSpPr>
          <p:nvPr/>
        </p:nvSpPr>
        <p:spPr bwMode="auto">
          <a:xfrm>
            <a:off x="6651625" y="4738688"/>
            <a:ext cx="523875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788" y="6313488"/>
            <a:ext cx="869950" cy="488950"/>
          </a:xfrm>
          <a:prstGeom prst="rect">
            <a:avLst/>
          </a:prstGeom>
          <a:solidFill>
            <a:srgbClr val="5C92B5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defTabSz="457200"/>
            <a:r>
              <a:rPr lang="en-US" sz="2400" b="1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t>LO2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275" y="3711575"/>
            <a:ext cx="2228850" cy="38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/>
            <a:r>
              <a:rPr lang="en-US" b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Richard Branson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2627313" y="333375"/>
            <a:ext cx="6265862" cy="1223963"/>
          </a:xfrm>
          <a:prstGeom prst="wedgeEllipseCallout">
            <a:avLst>
              <a:gd name="adj1" fmla="val -69634"/>
              <a:gd name="adj2" fmla="val 67898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What qualities do you think I possess that have helped me along the way?</a:t>
            </a:r>
          </a:p>
          <a:p>
            <a:pPr algn="ctr"/>
            <a:endParaRPr lang="en-GB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565150"/>
            <a:ext cx="2368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8"/>
          <p:cNvSpPr/>
          <p:nvPr/>
        </p:nvSpPr>
        <p:spPr>
          <a:xfrm>
            <a:off x="4099729" y="3797962"/>
            <a:ext cx="3070776" cy="105669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4500563" y="3894138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2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t>Qualities of an Entrepreneur</a:t>
            </a:r>
          </a:p>
        </p:txBody>
      </p:sp>
      <p:sp>
        <p:nvSpPr>
          <p:cNvPr id="11" name="Lightning Bolt 10"/>
          <p:cNvSpPr>
            <a:spLocks noChangeArrowheads="1"/>
          </p:cNvSpPr>
          <p:nvPr/>
        </p:nvSpPr>
        <p:spPr bwMode="auto">
          <a:xfrm rot="8971875">
            <a:off x="3971925" y="2978150"/>
            <a:ext cx="523875" cy="9112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Lightning Bolt 11"/>
          <p:cNvSpPr>
            <a:spLocks noChangeArrowheads="1"/>
          </p:cNvSpPr>
          <p:nvPr/>
        </p:nvSpPr>
        <p:spPr bwMode="auto">
          <a:xfrm rot="6038943">
            <a:off x="3343275" y="3898900"/>
            <a:ext cx="522288" cy="909638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Lightning Bolt 12"/>
          <p:cNvSpPr>
            <a:spLocks noChangeArrowheads="1"/>
          </p:cNvSpPr>
          <p:nvPr/>
        </p:nvSpPr>
        <p:spPr bwMode="auto">
          <a:xfrm rot="-9200996">
            <a:off x="5165725" y="2928938"/>
            <a:ext cx="523875" cy="63658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Lightning Bolt 13"/>
          <p:cNvSpPr>
            <a:spLocks noChangeArrowheads="1"/>
          </p:cNvSpPr>
          <p:nvPr/>
        </p:nvSpPr>
        <p:spPr bwMode="auto">
          <a:xfrm rot="-7234998">
            <a:off x="6481763" y="3009900"/>
            <a:ext cx="522287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Lightning Bolt 14"/>
          <p:cNvSpPr>
            <a:spLocks noChangeArrowheads="1"/>
          </p:cNvSpPr>
          <p:nvPr/>
        </p:nvSpPr>
        <p:spPr bwMode="auto">
          <a:xfrm rot="-3197462">
            <a:off x="7340600" y="3886201"/>
            <a:ext cx="522287" cy="68421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Lightning Bolt 15"/>
          <p:cNvSpPr>
            <a:spLocks noChangeArrowheads="1"/>
          </p:cNvSpPr>
          <p:nvPr/>
        </p:nvSpPr>
        <p:spPr bwMode="auto">
          <a:xfrm rot="3844086">
            <a:off x="3967163" y="4862512"/>
            <a:ext cx="522288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Lightning Bolt 16"/>
          <p:cNvSpPr>
            <a:spLocks noChangeArrowheads="1"/>
          </p:cNvSpPr>
          <p:nvPr/>
        </p:nvSpPr>
        <p:spPr bwMode="auto">
          <a:xfrm rot="1594889">
            <a:off x="5349875" y="5016500"/>
            <a:ext cx="522288" cy="68421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Lightning Bolt 17"/>
          <p:cNvSpPr>
            <a:spLocks noChangeArrowheads="1"/>
          </p:cNvSpPr>
          <p:nvPr/>
        </p:nvSpPr>
        <p:spPr bwMode="auto">
          <a:xfrm>
            <a:off x="6651625" y="4738688"/>
            <a:ext cx="523875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3975" y="2770188"/>
            <a:ext cx="2065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b="1">
                <a:latin typeface="Comic Sans MS" pitchFamily="66" charset="0"/>
                <a:ea typeface="MS PGothic" pitchFamily="34" charset="-128"/>
              </a:rPr>
              <a:t>Determination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32338" y="2438400"/>
            <a:ext cx="153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latin typeface="Comic Sans MS" pitchFamily="66" charset="0"/>
                <a:ea typeface="MS PGothic" pitchFamily="34" charset="-128"/>
              </a:rPr>
              <a:t>2. Initiative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32563" y="2565400"/>
            <a:ext cx="1887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latin typeface="Comic Sans MS" pitchFamily="66" charset="0"/>
                <a:ea typeface="MS PGothic" pitchFamily="34" charset="-128"/>
              </a:rPr>
              <a:t>3. Taking Risks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172173">
            <a:off x="7747000" y="3860800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ea typeface="MS PGothic" pitchFamily="34" charset="-128"/>
              </a:rPr>
              <a:t>4</a:t>
            </a:r>
            <a:r>
              <a:rPr lang="en-US" b="1">
                <a:latin typeface="Comic Sans MS" pitchFamily="66" charset="0"/>
                <a:ea typeface="MS PGothic" pitchFamily="34" charset="-128"/>
              </a:rPr>
              <a:t>. Decision</a:t>
            </a:r>
            <a:br>
              <a:rPr lang="en-US" b="1">
                <a:latin typeface="Comic Sans MS" pitchFamily="66" charset="0"/>
                <a:ea typeface="MS PGothic" pitchFamily="34" charset="-128"/>
              </a:rPr>
            </a:br>
            <a:r>
              <a:rPr lang="en-US" b="1">
                <a:latin typeface="Comic Sans MS" pitchFamily="66" charset="0"/>
                <a:ea typeface="MS PGothic" pitchFamily="34" charset="-128"/>
              </a:rPr>
              <a:t>Making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35763" y="5391150"/>
            <a:ext cx="1360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ea typeface="MS PGothic" pitchFamily="34" charset="-128"/>
              </a:rPr>
              <a:t>5</a:t>
            </a:r>
            <a:r>
              <a:rPr lang="en-US" b="1">
                <a:latin typeface="Comic Sans MS" pitchFamily="66" charset="0"/>
                <a:ea typeface="MS PGothic" pitchFamily="34" charset="-128"/>
              </a:rPr>
              <a:t>. Planning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99025" y="5746750"/>
            <a:ext cx="165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latin typeface="Comic Sans MS" pitchFamily="66" charset="0"/>
                <a:ea typeface="MS PGothic" pitchFamily="34" charset="-128"/>
              </a:rPr>
              <a:t>6. Persuasion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5288" y="5589588"/>
            <a:ext cx="170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latin typeface="Comic Sans MS" pitchFamily="66" charset="0"/>
                <a:ea typeface="MS PGothic" pitchFamily="34" charset="-128"/>
              </a:rPr>
              <a:t>7. Leadership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1050" y="429260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457200"/>
            <a:r>
              <a:rPr lang="en-US" b="1">
                <a:latin typeface="Comic Sans MS" pitchFamily="66" charset="0"/>
                <a:ea typeface="MS PGothic" pitchFamily="34" charset="-128"/>
              </a:rPr>
              <a:t>8. Luck</a:t>
            </a:r>
            <a:r>
              <a:rPr lang="en-US" b="1">
                <a:ea typeface="MS PGothic" pitchFamily="34" charset="-128"/>
              </a:rPr>
              <a:t>!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788" y="6313488"/>
            <a:ext cx="869950" cy="488950"/>
          </a:xfrm>
          <a:prstGeom prst="rect">
            <a:avLst/>
          </a:prstGeom>
          <a:solidFill>
            <a:srgbClr val="5C92B5"/>
          </a:solidFill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defTabSz="457200"/>
            <a:r>
              <a:rPr lang="en-US" sz="2400" b="1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t>LO2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275" y="3711575"/>
            <a:ext cx="2228850" cy="38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/>
            <a:r>
              <a:rPr lang="en-US" b="1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Richard Branson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2627313" y="333375"/>
            <a:ext cx="6265862" cy="1223963"/>
          </a:xfrm>
          <a:prstGeom prst="wedgeEllipseCallout">
            <a:avLst>
              <a:gd name="adj1" fmla="val -69634"/>
              <a:gd name="adj2" fmla="val 67898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What qualities do you think I possess that have helped me along the way?</a:t>
            </a:r>
          </a:p>
          <a:p>
            <a:pPr algn="ctr"/>
            <a:endParaRPr lang="en-GB" sz="2000">
              <a:latin typeface="Comic Sans MS" pitchFamily="66" charset="0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What entrepreneurial skills do you have?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785926"/>
            <a:ext cx="7000924" cy="4857784"/>
          </a:xfrm>
        </p:spPr>
        <p:txBody>
          <a:bodyPr>
            <a:normAutofit/>
          </a:bodyPr>
          <a:lstStyle/>
          <a:p>
            <a:r>
              <a:rPr lang="en-GB" sz="4000" dirty="0" smtClean="0">
                <a:hlinkClick r:id="rId2"/>
              </a:rPr>
              <a:t>http://www.mvp.cfee.org/en/selfassessskills.html</a:t>
            </a:r>
            <a:endParaRPr lang="en-GB" sz="4000" dirty="0" smtClean="0"/>
          </a:p>
          <a:p>
            <a:r>
              <a:rPr lang="en-GB" sz="4000" dirty="0" smtClean="0"/>
              <a:t>Using the above website, please complete the quiz and print your results.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GB" dirty="0" smtClean="0"/>
              <a:t>Enterprise in the Business World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Worksheet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Complete the Match Up  Worksheet</a:t>
            </a:r>
          </a:p>
          <a:p>
            <a:endParaRPr lang="en-GB" smtClean="0"/>
          </a:p>
          <a:p>
            <a:r>
              <a:rPr lang="en-GB" smtClean="0"/>
              <a:t>Check your answers</a:t>
            </a:r>
          </a:p>
          <a:p>
            <a:endParaRPr lang="en-GB" smtClean="0"/>
          </a:p>
          <a:p>
            <a:r>
              <a:rPr lang="en-GB" smtClean="0"/>
              <a:t>Stick in your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714488"/>
            <a:ext cx="7358082" cy="514351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In pairs you are to produce a 2 to 3 minute presentation on an entrepreneur. Your presentation should include one visual aid and should contain the following information and anything else relevant </a:t>
            </a:r>
          </a:p>
          <a:p>
            <a:pPr lvl="3"/>
            <a:r>
              <a:rPr lang="en-GB" dirty="0" smtClean="0"/>
              <a:t>Brief history about the Entrepreneur </a:t>
            </a:r>
          </a:p>
          <a:p>
            <a:pPr lvl="3"/>
            <a:r>
              <a:rPr lang="en-GB" dirty="0" smtClean="0"/>
              <a:t>How did the entrepreneur start out?</a:t>
            </a:r>
          </a:p>
          <a:p>
            <a:pPr lvl="3"/>
            <a:r>
              <a:rPr lang="en-GB" dirty="0" smtClean="0"/>
              <a:t>What company or companies do they run?</a:t>
            </a:r>
          </a:p>
          <a:p>
            <a:pPr lvl="3"/>
            <a:r>
              <a:rPr lang="en-GB" dirty="0" smtClean="0"/>
              <a:t>What are the achievements of the entrepreneur?</a:t>
            </a:r>
          </a:p>
          <a:p>
            <a:pPr lvl="3"/>
            <a:r>
              <a:rPr lang="en-GB" dirty="0" smtClean="0"/>
              <a:t>What are the objectives / mission of the entrepreneur and </a:t>
            </a:r>
            <a:r>
              <a:rPr lang="en-GB" smtClean="0"/>
              <a:t>their business? </a:t>
            </a:r>
            <a:endParaRPr lang="en-GB" dirty="0" smtClean="0"/>
          </a:p>
          <a:p>
            <a:pPr lvl="3"/>
            <a:r>
              <a:rPr lang="en-GB" dirty="0" smtClean="0"/>
              <a:t>How is the entrepreneur coping / reacting to the recession?</a:t>
            </a:r>
          </a:p>
          <a:p>
            <a:pPr lvl="3"/>
            <a:r>
              <a:rPr lang="en-GB" dirty="0" smtClean="0"/>
              <a:t>Any other information </a:t>
            </a:r>
            <a:r>
              <a:rPr lang="en-GB" sz="2400" dirty="0" smtClean="0"/>
              <a:t> </a:t>
            </a:r>
          </a:p>
          <a:p>
            <a:r>
              <a:rPr lang="en-GB" sz="2400" dirty="0" smtClean="0"/>
              <a:t>This is not a copy and paste exercise from the company website, the presentation must be all in your own words unless you are quoting.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GB" dirty="0" smtClean="0"/>
              <a:t>Enterprise in the Business World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Features of successful business ideas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1857364"/>
            <a:ext cx="6248400" cy="435771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Feature 2: Meet customer needs</a:t>
            </a:r>
          </a:p>
          <a:p>
            <a:pPr lvl="1"/>
            <a:r>
              <a:rPr lang="en-GB" dirty="0" smtClean="0"/>
              <a:t>Products or services</a:t>
            </a:r>
          </a:p>
          <a:p>
            <a:pPr lvl="1"/>
            <a:r>
              <a:rPr lang="en-GB" dirty="0" smtClean="0"/>
              <a:t>Filling a gap</a:t>
            </a:r>
          </a:p>
          <a:p>
            <a:pPr lvl="1"/>
            <a:r>
              <a:rPr lang="en-GB" dirty="0" smtClean="0"/>
              <a:t>Being better than competitors</a:t>
            </a:r>
          </a:p>
          <a:p>
            <a:r>
              <a:rPr lang="en-GB" dirty="0" smtClean="0"/>
              <a:t>Feature 3: Identify new needs</a:t>
            </a:r>
          </a:p>
          <a:p>
            <a:pPr lvl="1"/>
            <a:r>
              <a:rPr lang="en-GB" dirty="0" smtClean="0"/>
              <a:t>Responding to changes in society</a:t>
            </a:r>
          </a:p>
          <a:p>
            <a:pPr lvl="1"/>
            <a:r>
              <a:rPr lang="en-GB" dirty="0" smtClean="0"/>
              <a:t>Responding to changes in technology</a:t>
            </a:r>
          </a:p>
          <a:p>
            <a:r>
              <a:rPr lang="en-GB" dirty="0" smtClean="0"/>
              <a:t>Feature 4: Continue to meet established customer needs</a:t>
            </a:r>
          </a:p>
          <a:p>
            <a:pPr lvl="1"/>
            <a:r>
              <a:rPr lang="en-GB" dirty="0" smtClean="0"/>
              <a:t>Continually improving </a:t>
            </a:r>
          </a:p>
          <a:p>
            <a:pPr lvl="1"/>
            <a:r>
              <a:rPr lang="en-GB" dirty="0" smtClean="0"/>
              <a:t>Keeping up to date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42844" y="1928802"/>
            <a:ext cx="1571636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identify an example to support each of these routes to success?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143800" cy="942996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How business ideas can be successful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2286000"/>
            <a:ext cx="6615130" cy="4214834"/>
          </a:xfrm>
        </p:spPr>
        <p:txBody>
          <a:bodyPr>
            <a:normAutofit/>
          </a:bodyPr>
          <a:lstStyle/>
          <a:p>
            <a:r>
              <a:rPr lang="en-GB" dirty="0" smtClean="0"/>
              <a:t>In this topic you will learn about:</a:t>
            </a:r>
          </a:p>
          <a:p>
            <a:pPr lvl="1"/>
            <a:r>
              <a:rPr lang="en-GB" dirty="0" smtClean="0"/>
              <a:t>How business ideas can be successful</a:t>
            </a:r>
          </a:p>
          <a:p>
            <a:pPr lvl="1"/>
            <a:r>
              <a:rPr lang="en-GB" dirty="0" smtClean="0"/>
              <a:t>Importance of meeting customer needs</a:t>
            </a:r>
          </a:p>
          <a:p>
            <a:pPr lvl="1"/>
            <a:r>
              <a:rPr lang="en-GB" dirty="0" smtClean="0"/>
              <a:t>Successful entrepreneurs</a:t>
            </a:r>
          </a:p>
          <a:p>
            <a:pPr lvl="1"/>
            <a:r>
              <a:rPr lang="en-GB" dirty="0" smtClean="0"/>
              <a:t>Features of successful businesses</a:t>
            </a:r>
          </a:p>
          <a:p>
            <a:pPr lvl="1"/>
            <a:r>
              <a:rPr lang="en-GB" dirty="0" smtClean="0"/>
              <a:t>Measures of success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Features of successful business ideas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2214554"/>
            <a:ext cx="6248400" cy="4357718"/>
          </a:xfrm>
        </p:spPr>
        <p:txBody>
          <a:bodyPr>
            <a:normAutofit/>
          </a:bodyPr>
          <a:lstStyle/>
          <a:p>
            <a:r>
              <a:rPr lang="en-GB" dirty="0" smtClean="0"/>
              <a:t>Feature 5: Entrepreneurial behaviour</a:t>
            </a:r>
          </a:p>
          <a:p>
            <a:pPr lvl="1"/>
            <a:r>
              <a:rPr lang="en-GB" dirty="0" smtClean="0"/>
              <a:t>Thinking of fresh ideas</a:t>
            </a:r>
          </a:p>
          <a:p>
            <a:pPr lvl="1"/>
            <a:r>
              <a:rPr lang="en-GB" dirty="0" smtClean="0"/>
              <a:t>Being able to act upon ideas</a:t>
            </a:r>
          </a:p>
          <a:p>
            <a:pPr lvl="1"/>
            <a:r>
              <a:rPr lang="en-GB" dirty="0" smtClean="0"/>
              <a:t>Setting up a business</a:t>
            </a:r>
          </a:p>
          <a:p>
            <a:r>
              <a:rPr lang="en-GB" dirty="0" smtClean="0"/>
              <a:t>Feature 6: A strong vision</a:t>
            </a:r>
          </a:p>
          <a:p>
            <a:pPr lvl="1"/>
            <a:r>
              <a:rPr lang="en-GB" dirty="0" smtClean="0"/>
              <a:t>Being focused and determined</a:t>
            </a:r>
          </a:p>
          <a:p>
            <a:pPr lvl="1"/>
            <a:r>
              <a:rPr lang="en-GB" dirty="0" smtClean="0"/>
              <a:t>Turning ideas into actions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929454" y="2500306"/>
            <a:ext cx="164307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is your favourite entrepreneur?</a:t>
            </a:r>
          </a:p>
          <a:p>
            <a:pPr algn="ctr"/>
            <a:r>
              <a:rPr lang="en-GB" dirty="0" smtClean="0"/>
              <a:t>Justify your choice.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b="1" u="sng" dirty="0" smtClean="0"/>
              <a:t>Features of successful businesses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85918" y="1785928"/>
          <a:ext cx="7358082" cy="4482726"/>
        </p:xfrm>
        <a:graphic>
          <a:graphicData uri="http://schemas.openxmlformats.org/drawingml/2006/table">
            <a:tbl>
              <a:tblPr/>
              <a:tblGrid>
                <a:gridCol w="3829254"/>
                <a:gridCol w="3528828"/>
              </a:tblGrid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Feature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Examples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Find innovative solutions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Meet customer needs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Identify new needs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Continue to meet established customer needs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Entrepreneurial behaviour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A strong vision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GB" dirty="0" smtClean="0"/>
              <a:t>Enterprise in the Business World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Local success stories</a:t>
            </a:r>
            <a:endParaRPr lang="en-GB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43306" y="2714620"/>
            <a:ext cx="207170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 Local successful business ideas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5786" y="4572008"/>
            <a:ext cx="792961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Draw a spider diagram to show:</a:t>
            </a:r>
          </a:p>
          <a:p>
            <a:pPr algn="ctr"/>
            <a:r>
              <a:rPr lang="en-GB" dirty="0" smtClean="0"/>
              <a:t>Local entrepreneurs</a:t>
            </a:r>
          </a:p>
          <a:p>
            <a:pPr algn="ctr"/>
            <a:r>
              <a:rPr lang="en-GB" dirty="0" smtClean="0"/>
              <a:t>Local successful businesses</a:t>
            </a:r>
          </a:p>
          <a:p>
            <a:pPr algn="ctr"/>
            <a:r>
              <a:rPr lang="en-GB" dirty="0" smtClean="0"/>
              <a:t>In each case identify why they are successful e.g. Innovative solution, meeting needs etc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success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32" y="1928802"/>
            <a:ext cx="6786610" cy="47863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How can we measure the success of a business?</a:t>
            </a:r>
          </a:p>
          <a:p>
            <a:pPr lvl="1"/>
            <a:r>
              <a:rPr lang="en-GB" dirty="0" smtClean="0"/>
              <a:t>Financial criteria</a:t>
            </a:r>
          </a:p>
          <a:p>
            <a:pPr lvl="2"/>
            <a:r>
              <a:rPr lang="en-GB" dirty="0" smtClean="0"/>
              <a:t>Sales revenue</a:t>
            </a:r>
          </a:p>
          <a:p>
            <a:pPr lvl="2"/>
            <a:r>
              <a:rPr lang="en-GB" dirty="0" smtClean="0"/>
              <a:t>Profit</a:t>
            </a:r>
          </a:p>
          <a:p>
            <a:pPr lvl="1"/>
            <a:r>
              <a:rPr lang="en-GB" dirty="0" smtClean="0"/>
              <a:t>Social</a:t>
            </a:r>
          </a:p>
          <a:p>
            <a:pPr lvl="2"/>
            <a:r>
              <a:rPr lang="en-GB" dirty="0" smtClean="0"/>
              <a:t>Giving to society</a:t>
            </a:r>
          </a:p>
          <a:p>
            <a:pPr lvl="2"/>
            <a:r>
              <a:rPr lang="en-GB" dirty="0" smtClean="0"/>
              <a:t>Supporting a cause</a:t>
            </a:r>
          </a:p>
          <a:p>
            <a:pPr lvl="1"/>
            <a:r>
              <a:rPr lang="en-GB" dirty="0" smtClean="0"/>
              <a:t>Customer satisfaction</a:t>
            </a:r>
          </a:p>
          <a:p>
            <a:pPr lvl="2"/>
            <a:r>
              <a:rPr lang="en-GB" dirty="0" smtClean="0"/>
              <a:t>Repeat business</a:t>
            </a:r>
          </a:p>
          <a:p>
            <a:pPr lvl="2"/>
            <a:r>
              <a:rPr lang="en-GB" dirty="0" smtClean="0"/>
              <a:t>Reviews</a:t>
            </a:r>
          </a:p>
          <a:p>
            <a:pPr lvl="2"/>
            <a:r>
              <a:rPr lang="en-GB" dirty="0" smtClean="0"/>
              <a:t>Number of complaints</a:t>
            </a:r>
          </a:p>
          <a:p>
            <a:pPr lvl="2"/>
            <a:r>
              <a:rPr lang="en-GB" dirty="0" smtClean="0"/>
              <a:t>Reputation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86512" y="3857628"/>
            <a:ext cx="235745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a social entrepreneur?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Thirsty Cat! And Thirsty Dog!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4071958"/>
          </a:xfrm>
        </p:spPr>
        <p:txBody>
          <a:bodyPr>
            <a:normAutofit/>
          </a:bodyPr>
          <a:lstStyle/>
          <a:p>
            <a:r>
              <a:rPr lang="en-GB" dirty="0" smtClean="0"/>
              <a:t>These brands were launched to meet a presumed gap in the market for bottled water for pampered pets</a:t>
            </a:r>
          </a:p>
          <a:p>
            <a:r>
              <a:rPr lang="en-GB" dirty="0" smtClean="0"/>
              <a:t>Delicious ‘thirst quenching’ flavours</a:t>
            </a:r>
          </a:p>
          <a:p>
            <a:pPr lvl="1"/>
            <a:r>
              <a:rPr lang="en-GB" dirty="0" smtClean="0"/>
              <a:t>Crispy beef</a:t>
            </a:r>
          </a:p>
          <a:p>
            <a:pPr lvl="1"/>
            <a:r>
              <a:rPr lang="en-GB" dirty="0" smtClean="0"/>
              <a:t>Tangy fish</a:t>
            </a:r>
          </a:p>
          <a:p>
            <a:r>
              <a:rPr lang="en-GB" dirty="0" smtClean="0"/>
              <a:t>Top cat or in the dog house? Vote now</a:t>
            </a:r>
            <a:endParaRPr lang="en-GB" dirty="0"/>
          </a:p>
        </p:txBody>
      </p:sp>
      <p:pic>
        <p:nvPicPr>
          <p:cNvPr id="3074" name="Picture 2" descr="rainbow poodle »funny-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325" y="-7337425"/>
            <a:ext cx="942975" cy="1133475"/>
          </a:xfrm>
          <a:prstGeom prst="rect">
            <a:avLst/>
          </a:prstGeom>
          <a:noFill/>
        </p:spPr>
      </p:pic>
      <p:pic>
        <p:nvPicPr>
          <p:cNvPr id="3076" name="Picture 4" descr="rainbow poodle »funny-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325" y="-7337425"/>
            <a:ext cx="942975" cy="1133475"/>
          </a:xfrm>
          <a:prstGeom prst="rect">
            <a:avLst/>
          </a:prstGeom>
          <a:noFill/>
        </p:spPr>
      </p:pic>
      <p:pic>
        <p:nvPicPr>
          <p:cNvPr id="3078" name="Picture 6" descr="rainbow poodle »funny-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325" y="-7337425"/>
            <a:ext cx="9429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P3 + M3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785926"/>
            <a:ext cx="6929454" cy="507207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You should create a PowerPoint presentation that describes, using relevant examples, the features of a successful business. </a:t>
            </a:r>
          </a:p>
          <a:p>
            <a:pPr lvl="2"/>
            <a:r>
              <a:rPr lang="en-GB" dirty="0" smtClean="0"/>
              <a:t>What are the features?</a:t>
            </a:r>
          </a:p>
          <a:p>
            <a:pPr lvl="2"/>
            <a:r>
              <a:rPr lang="en-GB" dirty="0" smtClean="0"/>
              <a:t>Why do you think these feature help businesses to succeed?</a:t>
            </a:r>
          </a:p>
          <a:p>
            <a:pPr lvl="2"/>
            <a:r>
              <a:rPr lang="en-GB" dirty="0" smtClean="0"/>
              <a:t>Which business with these features have succeeded? </a:t>
            </a:r>
            <a:r>
              <a:rPr lang="en-GB" b="1" u="sng" dirty="0" smtClean="0"/>
              <a:t>(P3)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b="1" dirty="0" smtClean="0"/>
              <a:t> </a:t>
            </a:r>
            <a:r>
              <a:rPr lang="en-GB" dirty="0" smtClean="0"/>
              <a:t>You should then continue your presentation by comparing the features, strengths and weaknesses of two successful business to show that you are aware of what you must do to succeed.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Which businesses have you chosen?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What are their features? Are they similar or different and why?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What are their strengths? Are they similar or different and why?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What are their weaknesses? Are they similar or different and why? </a:t>
            </a:r>
            <a:r>
              <a:rPr lang="en-GB" b="1" u="sng" dirty="0" smtClean="0"/>
              <a:t>(M3)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GB" dirty="0" smtClean="0"/>
              <a:t>Enterprise in the Business World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1714480" y="1857364"/>
            <a:ext cx="714380" cy="47149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b="1" u="sng" dirty="0" smtClean="0"/>
              <a:t>Progress Board</a:t>
            </a:r>
            <a:endParaRPr lang="en-GB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Click me...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up </a:t>
            </a:r>
            <a:r>
              <a:rPr lang="en-GB" smtClean="0"/>
              <a:t>P3 PowerPoint </a:t>
            </a:r>
            <a:r>
              <a:rPr lang="en-GB" dirty="0" smtClean="0"/>
              <a:t>on the Shared area.</a:t>
            </a:r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HERE...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Features of successful business ideas</a:t>
            </a:r>
            <a:endParaRPr lang="en-GB" b="1" u="sng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2000232" y="1928802"/>
            <a:ext cx="6858048" cy="4357718"/>
          </a:xfrm>
        </p:spPr>
        <p:txBody>
          <a:bodyPr/>
          <a:lstStyle/>
          <a:p>
            <a:r>
              <a:rPr lang="en-GB" dirty="0" smtClean="0"/>
              <a:t>Feature 1: Find innovative solutions to problems</a:t>
            </a:r>
          </a:p>
          <a:p>
            <a:pPr lvl="1"/>
            <a:r>
              <a:rPr lang="en-GB" dirty="0" smtClean="0"/>
              <a:t>What new innovations have been made into successful businesses?</a:t>
            </a:r>
          </a:p>
          <a:p>
            <a:r>
              <a:rPr lang="en-GB" dirty="0" smtClean="0"/>
              <a:t>Team activity</a:t>
            </a:r>
          </a:p>
          <a:p>
            <a:pPr lvl="1"/>
            <a:r>
              <a:rPr lang="en-GB" dirty="0" smtClean="0"/>
              <a:t>If you could invent a new product to solve a problem what would it be?</a:t>
            </a:r>
          </a:p>
          <a:p>
            <a:pPr lvl="1"/>
            <a:r>
              <a:rPr lang="en-GB" dirty="0" smtClean="0"/>
              <a:t>Could this idea be a successful business idea?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2" name="Action Button: Movie 51">
            <a:hlinkClick r:id="rId2" highlightClick="1"/>
          </p:cNvPr>
          <p:cNvSpPr/>
          <p:nvPr/>
        </p:nvSpPr>
        <p:spPr>
          <a:xfrm>
            <a:off x="2143108" y="5643578"/>
            <a:ext cx="714380" cy="64294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358082" cy="1143000"/>
          </a:xfrm>
        </p:spPr>
        <p:txBody>
          <a:bodyPr>
            <a:noAutofit/>
          </a:bodyPr>
          <a:lstStyle/>
          <a:p>
            <a:r>
              <a:rPr lang="en-GB" sz="3000" b="1" u="sng" dirty="0" smtClean="0"/>
              <a:t>What new innovations have been developed into successful businesses? Can you list 3 examples?</a:t>
            </a:r>
            <a:br>
              <a:rPr lang="en-GB" sz="3000" b="1" u="sng" dirty="0" smtClean="0"/>
            </a:br>
            <a:endParaRPr lang="en-GB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E.g. Fraser Doherty  - </a:t>
            </a:r>
            <a:r>
              <a:rPr lang="en-GB" dirty="0" err="1" smtClean="0"/>
              <a:t>SuperJam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Enterprise in the Business World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6699"/>
                </a:solidFill>
              </a:rPr>
              <a:t>Great British Inventions</a:t>
            </a:r>
            <a:endParaRPr lang="en-GB" b="1" u="sng" dirty="0">
              <a:solidFill>
                <a:srgbClr val="0066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85926"/>
            <a:ext cx="7143768" cy="3840163"/>
          </a:xfrm>
        </p:spPr>
        <p:txBody>
          <a:bodyPr/>
          <a:lstStyle/>
          <a:p>
            <a:r>
              <a:rPr lang="en-GB" dirty="0" smtClean="0"/>
              <a:t>Can you name these innovations and their inventors</a:t>
            </a:r>
            <a:endParaRPr lang="en-GB" dirty="0"/>
          </a:p>
        </p:txBody>
      </p:sp>
      <p:pic>
        <p:nvPicPr>
          <p:cNvPr id="5" name="Picture 4" descr="anywayup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000504"/>
            <a:ext cx="2238382" cy="2000264"/>
          </a:xfrm>
          <a:prstGeom prst="rect">
            <a:avLst/>
          </a:prstGeom>
        </p:spPr>
      </p:pic>
      <p:pic>
        <p:nvPicPr>
          <p:cNvPr id="9" name="Picture 8" descr="dysonvacu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143380"/>
            <a:ext cx="2857520" cy="2000264"/>
          </a:xfrm>
          <a:prstGeom prst="rect">
            <a:avLst/>
          </a:prstGeom>
        </p:spPr>
      </p:pic>
      <p:pic>
        <p:nvPicPr>
          <p:cNvPr id="10" name="Picture 9" descr="windup rad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285992"/>
            <a:ext cx="2071702" cy="1500198"/>
          </a:xfrm>
          <a:prstGeom prst="rect">
            <a:avLst/>
          </a:prstGeom>
        </p:spPr>
      </p:pic>
      <p:pic>
        <p:nvPicPr>
          <p:cNvPr id="11" name="Picture 10" descr="ww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428868"/>
            <a:ext cx="242889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solidFill>
                  <a:srgbClr val="006699"/>
                </a:solidFill>
              </a:rPr>
              <a:t>Great British Inventors</a:t>
            </a:r>
            <a:endParaRPr lang="en-GB" u="sng" dirty="0">
              <a:solidFill>
                <a:srgbClr val="0066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 Berners-Lee – the World Wide Web</a:t>
            </a:r>
          </a:p>
          <a:p>
            <a:r>
              <a:rPr lang="en-GB" dirty="0" smtClean="0"/>
              <a:t>Trevor </a:t>
            </a:r>
            <a:r>
              <a:rPr lang="en-GB" dirty="0" err="1" smtClean="0"/>
              <a:t>Baylis</a:t>
            </a:r>
            <a:r>
              <a:rPr lang="en-GB" dirty="0" smtClean="0"/>
              <a:t> – the Wind-up Radio</a:t>
            </a:r>
          </a:p>
          <a:p>
            <a:r>
              <a:rPr lang="en-GB" dirty="0" smtClean="0"/>
              <a:t>James Dyson – the </a:t>
            </a:r>
            <a:r>
              <a:rPr lang="en-GB" dirty="0" err="1" smtClean="0"/>
              <a:t>bagless</a:t>
            </a:r>
            <a:r>
              <a:rPr lang="en-GB" dirty="0" smtClean="0"/>
              <a:t> vacuum cleaner </a:t>
            </a:r>
          </a:p>
          <a:p>
            <a:r>
              <a:rPr lang="en-GB" dirty="0" smtClean="0"/>
              <a:t>Mandy </a:t>
            </a:r>
            <a:r>
              <a:rPr lang="en-GB" dirty="0" err="1" smtClean="0"/>
              <a:t>Haberman</a:t>
            </a:r>
            <a:r>
              <a:rPr lang="en-GB" dirty="0" smtClean="0"/>
              <a:t> – the </a:t>
            </a:r>
            <a:r>
              <a:rPr lang="en-GB" dirty="0" err="1" smtClean="0"/>
              <a:t>Anywayupcup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00034" y="5072074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How many failed attempts did Dyson have before creating his working vacuum cleaner?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286644" cy="800120"/>
          </a:xfrm>
        </p:spPr>
        <p:txBody>
          <a:bodyPr>
            <a:noAutofit/>
          </a:bodyPr>
          <a:lstStyle/>
          <a:p>
            <a:r>
              <a:rPr lang="en-GB" sz="3500" b="1" u="sng" dirty="0" smtClean="0"/>
              <a:t>If you could invent a new product to solve a problem what would it be? </a:t>
            </a:r>
            <a:endParaRPr lang="en-GB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714488"/>
            <a:ext cx="7286644" cy="5143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GB" dirty="0" smtClean="0"/>
              <a:t>Enterprise in the Business World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86248" y="3571876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 smtClean="0"/>
              <a:t>Ideas?</a:t>
            </a:r>
            <a:endParaRPr lang="en-GB" sz="4400" b="1" u="sng" dirty="0"/>
          </a:p>
        </p:txBody>
      </p:sp>
      <p:cxnSp>
        <p:nvCxnSpPr>
          <p:cNvPr id="8" name="Straight Arrow Connector 7"/>
          <p:cNvCxnSpPr>
            <a:stCxn id="6" idx="7"/>
          </p:cNvCxnSpPr>
          <p:nvPr/>
        </p:nvCxnSpPr>
        <p:spPr>
          <a:xfrm rot="5400000" flipH="1" flipV="1">
            <a:off x="6391720" y="3314818"/>
            <a:ext cx="494989" cy="43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</p:cNvCxnSpPr>
          <p:nvPr/>
        </p:nvCxnSpPr>
        <p:spPr>
          <a:xfrm>
            <a:off x="6786578" y="428625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</p:cNvCxnSpPr>
          <p:nvPr/>
        </p:nvCxnSpPr>
        <p:spPr>
          <a:xfrm rot="16200000" flipH="1">
            <a:off x="6427439" y="4784372"/>
            <a:ext cx="423551" cy="43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</p:cNvCxnSpPr>
          <p:nvPr/>
        </p:nvCxnSpPr>
        <p:spPr>
          <a:xfrm rot="16200000" flipH="1">
            <a:off x="5268520" y="5268528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 rot="5400000">
            <a:off x="4257556" y="4748654"/>
            <a:ext cx="352113" cy="43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 rot="10800000">
            <a:off x="3500430" y="428625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</p:cNvCxnSpPr>
          <p:nvPr/>
        </p:nvCxnSpPr>
        <p:spPr>
          <a:xfrm rot="16200000" flipV="1">
            <a:off x="4293275" y="3421974"/>
            <a:ext cx="352113" cy="366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</p:cNvCxnSpPr>
          <p:nvPr/>
        </p:nvCxnSpPr>
        <p:spPr>
          <a:xfrm rot="16200000" flipV="1">
            <a:off x="5304240" y="3339702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Determination is a key characteristic of entrepreneurs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2286000"/>
            <a:ext cx="6615130" cy="38401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“Fifteen years and 5,127 prototypes later I had perfected a vacuum cleaner that didn’t lose suction, the Dual Cyclone. It took 15 years of swearing, struggling, creating, being knocked back by several short-sighted companies and inventing to get to this stage today.”</a:t>
            </a:r>
          </a:p>
          <a:p>
            <a:pPr>
              <a:buNone/>
            </a:pPr>
            <a:r>
              <a:rPr lang="en-GB" dirty="0" smtClean="0"/>
              <a:t>						James Dyson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362950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 b="1" u="sng" dirty="0">
                <a:latin typeface="Century Gothic" pitchFamily="34" charset="0"/>
              </a:rPr>
              <a:t>Lesson Objectives:</a:t>
            </a:r>
          </a:p>
          <a:p>
            <a:pPr>
              <a:buFontTx/>
              <a:buNone/>
            </a:pPr>
            <a:endParaRPr lang="en-GB" sz="3600" dirty="0">
              <a:latin typeface="Century Gothic" pitchFamily="34" charset="0"/>
            </a:endParaRPr>
          </a:p>
          <a:p>
            <a:pPr>
              <a:buFontTx/>
              <a:buNone/>
            </a:pPr>
            <a:endParaRPr lang="en-GB" sz="3600" dirty="0">
              <a:latin typeface="Century Gothic" pitchFamily="34" charset="0"/>
            </a:endParaRPr>
          </a:p>
          <a:p>
            <a:pPr algn="ctr">
              <a:buFontTx/>
              <a:buNone/>
            </a:pPr>
            <a:r>
              <a:rPr lang="en-GB" sz="3600" dirty="0">
                <a:latin typeface="Century Gothic" pitchFamily="34" charset="0"/>
              </a:rPr>
              <a:t>To understand the term ‘Entrepreneur’</a:t>
            </a:r>
          </a:p>
          <a:p>
            <a:pPr algn="ctr">
              <a:buFontTx/>
              <a:buNone/>
            </a:pPr>
            <a:r>
              <a:rPr lang="en-GB" sz="3600" dirty="0">
                <a:latin typeface="Century Gothic" pitchFamily="34" charset="0"/>
              </a:rPr>
              <a:t>To understand what characteristics an entrepreneur has</a:t>
            </a:r>
          </a:p>
        </p:txBody>
      </p:sp>
      <p:pic>
        <p:nvPicPr>
          <p:cNvPr id="16387" name="Picture 3" descr="CoolClips_cart0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1209"/>
          <a:stretch>
            <a:fillRect/>
          </a:stretch>
        </p:blipFill>
        <p:spPr>
          <a:xfrm>
            <a:off x="323850" y="1052513"/>
            <a:ext cx="1727200" cy="266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913</Words>
  <Application>Microsoft Office PowerPoint</Application>
  <PresentationFormat>On-screen Show (4:3)</PresentationFormat>
  <Paragraphs>218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</vt:lpstr>
      <vt:lpstr>Successful Start-ups</vt:lpstr>
      <vt:lpstr>How business ideas can be successful</vt:lpstr>
      <vt:lpstr>Features of successful business ideas</vt:lpstr>
      <vt:lpstr>What new innovations have been developed into successful businesses? Can you list 3 examples? </vt:lpstr>
      <vt:lpstr>Great British Inventions</vt:lpstr>
      <vt:lpstr>Great British Inventors</vt:lpstr>
      <vt:lpstr>If you could invent a new product to solve a problem what would it be? </vt:lpstr>
      <vt:lpstr>Determination is a key characteristic of entrepreneurs</vt:lpstr>
      <vt:lpstr>Slide 9</vt:lpstr>
      <vt:lpstr>In pairs - Can you match them up?</vt:lpstr>
      <vt:lpstr>Slide 11</vt:lpstr>
      <vt:lpstr>Slide 12</vt:lpstr>
      <vt:lpstr>Slide 13</vt:lpstr>
      <vt:lpstr>Slide 14</vt:lpstr>
      <vt:lpstr>Slide 15</vt:lpstr>
      <vt:lpstr>What entrepreneurial skills do you have?</vt:lpstr>
      <vt:lpstr>Worksheet</vt:lpstr>
      <vt:lpstr>Task</vt:lpstr>
      <vt:lpstr>Features of successful business ideas</vt:lpstr>
      <vt:lpstr>Features of successful business ideas</vt:lpstr>
      <vt:lpstr>  Features of successful businesses </vt:lpstr>
      <vt:lpstr>Local success stories</vt:lpstr>
      <vt:lpstr>Measuring success</vt:lpstr>
      <vt:lpstr>Thirsty Cat! And Thirsty Dog!</vt:lpstr>
      <vt:lpstr>P3 + M3</vt:lpstr>
      <vt:lpstr>Click me...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Starting a Business</dc:title>
  <dc:creator>Time2Resources</dc:creator>
  <cp:lastModifiedBy>lgabell</cp:lastModifiedBy>
  <cp:revision>414</cp:revision>
  <dcterms:created xsi:type="dcterms:W3CDTF">2009-08-01T13:37:35Z</dcterms:created>
  <dcterms:modified xsi:type="dcterms:W3CDTF">2012-11-08T08:41:19Z</dcterms:modified>
</cp:coreProperties>
</file>